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/>
            </a:pPr>
            <a:r>
              <a:t>Povinný orgán</a:t>
            </a:r>
          </a:p>
          <a:p>
            <a:pPr lvl="1" indent="457200">
              <a:spcBef>
                <a:spcPts val="600"/>
              </a:spcBef>
            </a:pPr>
            <a:r>
              <a:t>orgán moci výkonné (ERÚ, vodoprávní úřad), orgán ÚSC (stavební úřad), právnická osoba – orgán, který by mohl mít informace o fyzické infrastruktuře</a:t>
            </a:r>
            <a:endParaRPr b="1"/>
          </a:p>
          <a:p>
            <a:pPr>
              <a:spcBef>
                <a:spcPts val="600"/>
              </a:spcBef>
              <a:defRPr b="1"/>
            </a:pPr>
            <a:r>
              <a:t>Povinná osoba</a:t>
            </a:r>
          </a:p>
          <a:p>
            <a:pPr lvl="1" indent="457200">
              <a:spcBef>
                <a:spcPts val="600"/>
              </a:spcBef>
            </a:pPr>
            <a:r>
              <a:t>provozovatel veřejné komunikační sítě (operátor)</a:t>
            </a:r>
          </a:p>
          <a:p>
            <a:pPr lvl="1" indent="457200">
              <a:spcBef>
                <a:spcPts val="600"/>
              </a:spcBef>
            </a:pPr>
            <a:r>
              <a:t>provozovatel fyzické infrastruktury určené pro přepravu, přenos plynu, elektřiny… a pro dopravní služby</a:t>
            </a:r>
          </a:p>
          <a:p>
            <a:pPr lvl="1" indent="457200">
              <a:spcBef>
                <a:spcPts val="600"/>
              </a:spcBef>
            </a:pPr>
            <a:r>
              <a:t>investor pro účely poskytování údajů o stavebních pracích a koordinace stavebních prací financovaných z veř. prostředků </a:t>
            </a:r>
          </a:p>
          <a:p>
            <a:pPr lvl="1" indent="457200">
              <a:spcBef>
                <a:spcPts val="600"/>
              </a:spcBef>
            </a:pPr>
            <a:r>
              <a:t>vlastník fyzické infrastruktury výše uvedené</a:t>
            </a:r>
          </a:p>
          <a:p>
            <a:pPr>
              <a:spcBef>
                <a:spcPts val="600"/>
              </a:spcBef>
              <a:defRPr b="1"/>
            </a:pPr>
            <a:r>
              <a:t>Oprávněná osoba</a:t>
            </a:r>
          </a:p>
          <a:p>
            <a:pPr lvl="1" indent="457200">
              <a:spcBef>
                <a:spcPts val="600"/>
              </a:spcBef>
            </a:pPr>
            <a:r>
              <a:t>provozovatel veřejné komunikační sítě</a:t>
            </a:r>
          </a:p>
          <a:p>
            <a:pPr lvl="1" indent="457200">
              <a:spcBef>
                <a:spcPts val="600"/>
              </a:spcBef>
            </a:pPr>
            <a:r>
              <a:t>povinný orgán</a:t>
            </a:r>
          </a:p>
          <a:p>
            <a:pPr>
              <a:defRPr b="1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u="sng"/>
            </a:pPr>
            <a:r>
              <a:t>KOORDINACE STAVEBNÍCH PRACÍ:</a:t>
            </a:r>
          </a:p>
          <a:p>
            <a:pPr>
              <a:spcBef>
                <a:spcPts val="600"/>
              </a:spcBef>
            </a:pPr>
            <a:r>
              <a:t>U stavebních prací zcela nebo zčásti financovaných z veřejných prostředků.</a:t>
            </a:r>
          </a:p>
          <a:p>
            <a:pPr>
              <a:spcBef>
                <a:spcPts val="600"/>
              </a:spcBef>
            </a:pPr>
            <a:r>
              <a:t>Odůvodněná písemná žádost povinné osobě, </a:t>
            </a:r>
            <a:r>
              <a:rPr u="sng"/>
              <a:t>Přílohou</a:t>
            </a:r>
            <a:r>
              <a:t>: návrh na uzavření smlouvy. </a:t>
            </a:r>
            <a:r>
              <a:rPr b="1"/>
              <a:t>Lhůta 1 měsíc.</a:t>
            </a:r>
          </a:p>
          <a:p>
            <a:pPr>
              <a:spcBef>
                <a:spcPts val="600"/>
              </a:spcBef>
              <a:defRPr u="sng"/>
            </a:pPr>
            <a:r>
              <a:t>Vyhoví</a:t>
            </a:r>
            <a:r>
              <a:rPr u="none"/>
              <a:t> (koordinace nevyžaduje dodatečné náklady pro povinnou osobu, nebrání to povinné osobě v kontrole nad stavebními pracemi, žádost byla podána min. 1 měsíc před žádostí o povolení (dle StavZ), není ohrožena bezpečnost sítí, státu, veř. zdraví a obchodního tajemství) – </a:t>
            </a:r>
            <a:r>
              <a:t>jinak může odmítnout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u="sng"/>
            </a:pPr>
            <a:r>
              <a:t>POSKYTOVÁNÍ ÚDAJŮ O STAVEBNÍCH PRACÍCH FINANCOVANÝCH Z VEŘ. PROSTŘEDKŮ (Umístění a druh prací, prvky dotčené fyz. infrastruktury, termín prací…)</a:t>
            </a:r>
          </a:p>
          <a:p>
            <a:pPr>
              <a:spcBef>
                <a:spcPts val="600"/>
              </a:spcBef>
            </a:pPr>
            <a:r>
              <a:t>Odůvodněná písemná žádost povinné osobě. </a:t>
            </a:r>
            <a:r>
              <a:rPr b="1"/>
              <a:t>Lhůta do 2 týdnů</a:t>
            </a:r>
            <a:r>
              <a:t>.</a:t>
            </a:r>
          </a:p>
          <a:p>
            <a:pPr>
              <a:spcBef>
                <a:spcPts val="600"/>
              </a:spcBef>
              <a:defRPr u="sng"/>
            </a:pPr>
            <a:r>
              <a:t>Odmítne</a:t>
            </a:r>
            <a:r>
              <a:rPr u="none"/>
              <a:t> (možné narušení bezpečnosti státu, veřejné bezpečnosti, možné narušení bezpečnosti sítě, její mechaniky či stability, obchodní tajemství).</a:t>
            </a:r>
          </a:p>
          <a:p>
            <a:pPr>
              <a:spcBef>
                <a:spcPts val="600"/>
              </a:spcBef>
              <a:defRPr u="sng"/>
            </a:pPr>
            <a:r>
              <a:t>Možnost odmítnout</a:t>
            </a:r>
            <a:r>
              <a:rPr u="none"/>
              <a:t> (údaje už uveřejnila nebo poskytla ČTÚ/povinnému orgánu)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Přístup k FI = správní poplatek 10 000 Kč</a:t>
            </a:r>
          </a:p>
          <a:p>
            <a:r>
              <a:t>Údaje o FI, průzkum na místě = 2 000 Kč</a:t>
            </a:r>
          </a:p>
          <a:p>
            <a:r>
              <a:t>Koordinace stavebních prací = 10 000 Kč</a:t>
            </a:r>
          </a:p>
          <a:p>
            <a:r>
              <a:t>Údaje o stavebních pracích, FI uvnitř budovy = 2 000 Kč</a:t>
            </a:r>
          </a:p>
          <a:p>
            <a:endParaRPr/>
          </a:p>
          <a:p>
            <a:r>
              <a:t>Poplatky na první pohled možná vysoké, ale s ohledem na náklady stavebních prací a možný zisk jsou zanedbatelné.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05.01.2018 podala oprávněná osoba žádost ČTÚ, doloženo společné stanovisko dotčených obcí a odůvodněno.</a:t>
            </a:r>
          </a:p>
          <a:p>
            <a:r>
              <a:t>ČTÚ údaje neměl, a proto se dne 05.02.2018 obrátil na MÚ Bruntál, jakožto povinný orgán, který by mohl být držitelem požadovaných údajů.</a:t>
            </a:r>
          </a:p>
          <a:p>
            <a:r>
              <a:t>23.02.2018 MÚ Bruntál poskytl údaje částečné, přičemž nedisponoval údaji o podpěrách nízkého napětí.</a:t>
            </a:r>
          </a:p>
          <a:p>
            <a:r>
              <a:t>ČTÚ získané údaje předal a sdělil, že oprávněná osoba se může obrátit přímo na povinnou osobu.</a:t>
            </a:r>
          </a:p>
          <a:p>
            <a:r>
              <a:t>Oprávněná osoba potom 08.03.2018 požádala povinnou osobu o poskytnutí informací, ale informace neobdržela ani ve lhůtě 2 měsíců, proto podala žádost přímo ČTÚ – dle Jakuba bylo rozhodnuto o povinnosti povinné osoby informace poskytnout.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Oprávněný investor </a:t>
            </a:r>
            <a:r>
              <a:rPr b="0"/>
              <a:t>jako správce nebo provozovatele veřejné dopravní nebo veřejné technické infrastruktury. Oprávněný investor může </a:t>
            </a:r>
            <a:r>
              <a:t>podávat námitky </a:t>
            </a:r>
            <a:r>
              <a:rPr b="0"/>
              <a:t>proti návrhu </a:t>
            </a:r>
            <a:r>
              <a:t>zásad územního rozvoje</a:t>
            </a:r>
            <a:r>
              <a:rPr b="0"/>
              <a:t>, </a:t>
            </a:r>
            <a:r>
              <a:t>navrhovat aktualizaci zásad územního rozvoje</a:t>
            </a:r>
            <a:r>
              <a:rPr b="0"/>
              <a:t>, podávat </a:t>
            </a:r>
            <a:r>
              <a:t>námitky proti územnímu plánu </a:t>
            </a:r>
            <a:r>
              <a:rPr b="0"/>
              <a:t>nebo navrh</a:t>
            </a:r>
            <a:r>
              <a:t>ovat pořízení územní plánu.</a:t>
            </a:r>
          </a:p>
          <a:p>
            <a:pPr>
              <a:defRPr b="1"/>
            </a:pPr>
            <a:r>
              <a:t>Zájmové oblasti = </a:t>
            </a:r>
            <a:r>
              <a:rPr b="0"/>
              <a:t>územní oblasti (obce), o které má oprávněný investor zájem.</a:t>
            </a:r>
          </a:p>
          <a:p>
            <a:r>
              <a:t>OI musí zároveň doložit, že je oprávněným investorem s územní působností na území uvedených obcí. Seznam OI krajské úřady zveřejňují způsobem umožňujícím dálkový přístup.</a:t>
            </a:r>
          </a:p>
          <a:p>
            <a:pPr>
              <a:defRPr b="1"/>
            </a:pPr>
            <a:r>
              <a:t>Výhoda</a:t>
            </a:r>
            <a:r>
              <a:rPr b="0"/>
              <a:t> – zjednodušení činnosti, lepší přehled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Zákon č. 416/2009 Sb., o urychlení výstavby dopravní, vodní a energetické infrastruktury (novela s účinností ke dni 25.07.2017 = datum účinnosti Zákona o usnadnění výstavby, aktuální novela s účinností ke dni 31.08.2018). Zákon upravuje umisťování staveb a získávání práv k pozemkům a stavbám potřebným pro uskutečnění staveb (</a:t>
            </a:r>
            <a:r>
              <a:rPr b="1"/>
              <a:t>vyvlastňování apod.).</a:t>
            </a:r>
          </a:p>
          <a:p>
            <a:r>
              <a:t>Nově platí (kromě výše uvedeného), že „pokud je správní rozhodnutí podmíněno závazným stanoviskem a dotčený orgán jej nevydá ani do 60 dnů ode dne, kdy o to byl správním orgánem vyzván, platí, že rozhodnutí není tímto závazným stanoviskem podmíněno a k později vydanému stanovisku se nepřihlíží (neplatí pro stanovisko týkající se posouzení vlivu záměru na životní prostředí).</a:t>
            </a:r>
          </a:p>
          <a:p>
            <a:r>
              <a:t>Dále platí, že stavebník přikládá k žádosti o vydání územního rozhodnutí závazná stanoviska dotčených orgánů podle zvláštních právních předpisů jen tehdy, jestliže byla opatřena před podáním žádosti.“</a:t>
            </a:r>
          </a:p>
          <a:p>
            <a:r>
              <a:t>Výše uvedené se týká konkrétně přípojek el. komunikací do 100m.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FI</a:t>
            </a:r>
          </a:p>
          <a:p>
            <a:r>
              <a:t>prvek sítě, který je určen k umístění jiných prvků sítě, aniž by se sám stal aktivním prvkem sítě (</a:t>
            </a:r>
            <a:r>
              <a:rPr sz="2400"/>
              <a:t>potrubí, stožáry, kabelovody, kolektory, rozvodné skříně, budovy, antény…)</a:t>
            </a:r>
          </a:p>
          <a:p>
            <a:pPr>
              <a:defRPr b="1"/>
            </a:pPr>
            <a:r>
              <a:t>ALE</a:t>
            </a:r>
            <a:r>
              <a:rPr b="0"/>
              <a:t> kabely, nenasvícená optická vlákna, vodovody pro pitnou vodu </a:t>
            </a:r>
            <a:r>
              <a:t>NEJSOU</a:t>
            </a:r>
            <a:r>
              <a:rPr b="0"/>
              <a:t> fyzickou infrastrukturou!</a:t>
            </a:r>
          </a:p>
          <a:p>
            <a:endParaRPr b="0"/>
          </a:p>
          <a:p>
            <a:endParaRPr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JIM = ČTÚ</a:t>
            </a:r>
          </a:p>
          <a:p>
            <a:r>
              <a:t>Přímo na webu ČTÚ je proklik na web JIM v pravé části, zde odkazy na ustanovení zákona, pravomocná rozhodnutí a vzory smluv.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Soubory minimálních údajů získává JIM buď z vlastní úřední činnosti nebo poskytnutím od povinných osob. JIM však zveřejňuje pouze informaci o tom, že již disponuje údaji z dané lokality, nemůže zveřejňovat přímo konkrétní údaje – ty poskytuje až na žádost oprávněné osoby. Oprávněná osoba je totiž povinná doložit oprávněnost rozsahu požadovaných údajů pro svůj plánovaný projekt.</a:t>
            </a:r>
          </a:p>
          <a:p>
            <a:r>
              <a:t>Prakticky věc funguje tak, že oprávněná osoba se obrátí na ČTÚ (JIM) s odůvodněnou žádostí o informace (viz dále v prezentaci). JIM zjistí, jestli už informace má – pokud ano, poskytne je oprávněné osobě. Pokud ne, obrátí se na povinný orgán (např. městský úřad, orgán územního plánování). Povinný orgán údaje poskytne, pokud jimi disponuje. Pokud ne, sdělí toto a JIM poté informuje oprávněnou osobu o tom, že se může obrátit přímo na povinnou osobu, jelikož tato údaje dosud neposkytla. Oprávněná osoba se na povinnou osobu a ta má 2 měsíce na poskytnutí údajů.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 sz="1100" b="1" u="sng"/>
            </a:pPr>
            <a:r>
              <a:t>PŘÍSTUP K FI: </a:t>
            </a:r>
            <a:r>
              <a:rPr b="0" u="none"/>
              <a:t>Odůvodněná písemná žádost povinné osobě (vymezení FI, podmínky přístupu, cena, práva a povinnosti povinné osoby a oprávněné osoby týkající se trvalého umístění prvku VSEK)</a:t>
            </a:r>
          </a:p>
          <a:p>
            <a:pPr lvl="1" indent="457200">
              <a:lnSpc>
                <a:spcPct val="120000"/>
              </a:lnSpc>
              <a:spcBef>
                <a:spcPts val="600"/>
              </a:spcBef>
              <a:defRPr sz="1100" u="sng"/>
            </a:pPr>
            <a:r>
              <a:t>Přílohou</a:t>
            </a:r>
            <a:r>
              <a:rPr u="none"/>
              <a:t>: návrh na uzavření smlouvy, návrh projektu, časový průběh.</a:t>
            </a:r>
          </a:p>
          <a:p>
            <a:pPr lvl="1" indent="457200">
              <a:lnSpc>
                <a:spcPct val="120000"/>
              </a:lnSpc>
              <a:spcBef>
                <a:spcPts val="600"/>
              </a:spcBef>
              <a:defRPr sz="1100"/>
            </a:pPr>
            <a:r>
              <a:t>Přístup se umožňuje </a:t>
            </a:r>
            <a:r>
              <a:rPr b="1"/>
              <a:t>na náklady oprávněné osoby!</a:t>
            </a:r>
          </a:p>
          <a:p>
            <a:pPr>
              <a:spcBef>
                <a:spcPts val="600"/>
              </a:spcBef>
              <a:defRPr sz="1100"/>
            </a:pPr>
            <a:r>
              <a:t>Povinná osoba </a:t>
            </a:r>
            <a:r>
              <a:rPr u="sng"/>
              <a:t>umožní přístup</a:t>
            </a:r>
            <a:r>
              <a:t>, lhůta 2 měsíce od doručení. </a:t>
            </a:r>
            <a:r>
              <a:rPr u="sng"/>
              <a:t>Odmítne (</a:t>
            </a:r>
            <a:r>
              <a:t>možné narušení bezpečnosti státu, veřejné bezpečnosti, možné narušení bezpečnosti sítě, její mechaniky či stability…). </a:t>
            </a:r>
            <a:r>
              <a:rPr u="sng"/>
              <a:t>Může odmítnout </a:t>
            </a:r>
            <a:r>
              <a:t>pro technickou nevhodnost, právní překážky, nedostupnost prostoru k uložení prvků, rizika závažného vzájemného rušení služby el. kom., dostupnost jiných možností přístupu k fyzické infrastruktuře, zjevná nepřiměřenost požadavku oprávněné osoby, žádost neobsahuje podstatné náležitosti dle zákona o usnadnění výstavby.</a:t>
            </a:r>
          </a:p>
          <a:p>
            <a:pPr lvl="1" indent="457200">
              <a:lnSpc>
                <a:spcPct val="120000"/>
              </a:lnSpc>
              <a:spcBef>
                <a:spcPts val="600"/>
              </a:spcBef>
              <a:defRPr sz="1100" b="1"/>
            </a:pPr>
            <a:endParaRPr/>
          </a:p>
          <a:p>
            <a:pPr>
              <a:spcBef>
                <a:spcPts val="600"/>
              </a:spcBef>
              <a:defRPr sz="1100" b="1" u="sng"/>
            </a:pPr>
            <a:r>
              <a:t>ÚDAJE O FI (Základní technické parametry, druh, grafické zpracování, současné využití…):</a:t>
            </a:r>
          </a:p>
          <a:p>
            <a:pPr>
              <a:spcBef>
                <a:spcPts val="600"/>
              </a:spcBef>
              <a:defRPr sz="1100"/>
            </a:pPr>
            <a:r>
              <a:t>Oprávněná osoba požádá ČTÚ (JIM) písemně, odůvodněně, </a:t>
            </a:r>
            <a:r>
              <a:rPr b="1"/>
              <a:t>vždy je nutné doložit oprávněnost rozsahu požadovaných informací!</a:t>
            </a:r>
          </a:p>
          <a:p>
            <a:pPr marL="228600" indent="-228600">
              <a:spcBef>
                <a:spcPts val="600"/>
              </a:spcBef>
              <a:buSzPct val="100000"/>
              <a:buAutoNum type="alphaLcParenR"/>
              <a:defRPr sz="1100"/>
            </a:pPr>
            <a:r>
              <a:t>ČTÚ údaje má a poskytne je do </a:t>
            </a:r>
            <a:r>
              <a:rPr b="1"/>
              <a:t>1 měsíce </a:t>
            </a:r>
            <a:r>
              <a:t>od doručení žádosti.</a:t>
            </a:r>
          </a:p>
          <a:p>
            <a:pPr marL="228600" indent="-228600">
              <a:spcBef>
                <a:spcPts val="600"/>
              </a:spcBef>
              <a:buSzPct val="100000"/>
              <a:buAutoNum type="alphaLcParenR"/>
              <a:defRPr sz="1100"/>
            </a:pPr>
            <a:r>
              <a:t>ČTÚ údaje nemá – požádá o ně povinný orgán, který by mohl být držitelem, ten poskytne do </a:t>
            </a:r>
            <a:r>
              <a:rPr b="1"/>
              <a:t>2 měsíců</a:t>
            </a:r>
            <a:r>
              <a:t>, ČTÚ poté poskytne oprávněné osobě do </a:t>
            </a:r>
            <a:r>
              <a:rPr b="1"/>
              <a:t>1 měsíce </a:t>
            </a:r>
            <a:r>
              <a:t>ode dne, kdy je získal (tzn. reálně celý proces může trvat i 4 měsíce)</a:t>
            </a:r>
            <a:endParaRPr b="1"/>
          </a:p>
          <a:p>
            <a:pPr marL="228600" indent="-228600">
              <a:spcBef>
                <a:spcPts val="600"/>
              </a:spcBef>
              <a:buSzPct val="100000"/>
              <a:buAutoNum type="alphaLcParenR"/>
              <a:defRPr sz="1100"/>
            </a:pPr>
            <a:r>
              <a:t>ČTÚ údaje nemá, povinný orgán je taky nemá – ČTÚ vyrozumí oprávněnou osobu a ta se může obrátit přímo na povinnou osobu, povinná osoba poskytne nebo odmítne do </a:t>
            </a:r>
            <a:r>
              <a:rPr b="1"/>
              <a:t>2 měsíců </a:t>
            </a:r>
            <a:r>
              <a:t>od doručení žádosti.</a:t>
            </a:r>
          </a:p>
          <a:p>
            <a:pPr>
              <a:spcBef>
                <a:spcPts val="600"/>
              </a:spcBef>
              <a:defRPr sz="1100"/>
            </a:pPr>
            <a:r>
              <a:t>Za správnost údajů odpovídá poskytovatel, pokud je povinný orgán či ČTÚ získaly od něj.</a:t>
            </a:r>
          </a:p>
          <a:p>
            <a:pPr>
              <a:spcBef>
                <a:spcPts val="600"/>
              </a:spcBef>
              <a:defRPr sz="1100" u="sng"/>
            </a:pPr>
            <a:r>
              <a:t>Odmítne</a:t>
            </a:r>
            <a:r>
              <a:rPr u="none"/>
              <a:t> (možné narušení bezpečnosti státu, veřejné bezpečnosti, možné narušení bezpečnosti sítě, její mechaniky či stability, nedostatečné odůvodnění žádosti).</a:t>
            </a:r>
          </a:p>
          <a:p>
            <a:pPr>
              <a:spcBef>
                <a:spcPts val="600"/>
              </a:spcBef>
              <a:defRPr sz="1100" u="sng"/>
            </a:pPr>
            <a:r>
              <a:t>Možnost odmítnout </a:t>
            </a:r>
            <a:r>
              <a:rPr u="none"/>
              <a:t>(povinné osoby: narušení jejího obchodního tajemství, údaje už poskytla nebo zveřejnila, nebyla doložena oprávněnost rozsahu).</a:t>
            </a:r>
          </a:p>
          <a:p>
            <a:pPr>
              <a:spcBef>
                <a:spcPts val="600"/>
              </a:spcBef>
              <a:defRPr sz="1100"/>
            </a:pPr>
            <a:r>
              <a:t>Povinná osoba neposkytla/odmítla = možnost předložit věc ČTÚ.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 sz="1100" b="1" u="sng"/>
            </a:pPr>
            <a:r>
              <a:t>PŘÍSTUP K FI: </a:t>
            </a:r>
            <a:r>
              <a:rPr b="0" u="none"/>
              <a:t>Odůvodněná písemná žádost povinné osobě (vymezení FI, podmínky přístupu, cena, práva a povinnosti povinné osoby a oprávněné osoby týkající se trvalého umístění prvku VSEK)</a:t>
            </a:r>
          </a:p>
          <a:p>
            <a:pPr lvl="1" indent="457200">
              <a:lnSpc>
                <a:spcPct val="120000"/>
              </a:lnSpc>
              <a:spcBef>
                <a:spcPts val="600"/>
              </a:spcBef>
              <a:defRPr sz="1100" u="sng"/>
            </a:pPr>
            <a:r>
              <a:t>Přílohou</a:t>
            </a:r>
            <a:r>
              <a:rPr u="none"/>
              <a:t>: návrh na uzavření smlouvy, návrh projektu, časový průběh.</a:t>
            </a:r>
          </a:p>
          <a:p>
            <a:pPr lvl="1" indent="457200">
              <a:lnSpc>
                <a:spcPct val="120000"/>
              </a:lnSpc>
              <a:spcBef>
                <a:spcPts val="600"/>
              </a:spcBef>
              <a:defRPr sz="1100"/>
            </a:pPr>
            <a:r>
              <a:t>Přístup se umožňuje </a:t>
            </a:r>
            <a:r>
              <a:rPr b="1"/>
              <a:t>na náklady oprávněné osoby!</a:t>
            </a:r>
          </a:p>
          <a:p>
            <a:pPr>
              <a:spcBef>
                <a:spcPts val="600"/>
              </a:spcBef>
              <a:defRPr sz="1100"/>
            </a:pPr>
            <a:r>
              <a:t>Povinná osoba </a:t>
            </a:r>
            <a:r>
              <a:rPr u="sng"/>
              <a:t>umožní přístup</a:t>
            </a:r>
            <a:r>
              <a:t>, lhůta 2 měsíce od doručení. </a:t>
            </a:r>
            <a:r>
              <a:rPr u="sng"/>
              <a:t>Odmítne (</a:t>
            </a:r>
            <a:r>
              <a:t>možné narušení bezpečnosti státu, veřejné bezpečnosti, možné narušení bezpečnosti sítě, její mechaniky či stability…). </a:t>
            </a:r>
            <a:r>
              <a:rPr u="sng"/>
              <a:t>Může odmítnout </a:t>
            </a:r>
            <a:r>
              <a:t>pro technickou nevhodnost, právní překážky, nedostupnost prostoru k uložení prvků, rizika závažného vzájemného rušení služby el. kom., dostupnost jiných možností přístupu k fyzické infrastruktuře, zjevná nepřiměřenost požadavku oprávněné osoby, žádost neobsahuje podstatné náležitosti dle zákona o usnadnění výstavby.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u="sng"/>
            </a:pPr>
            <a:r>
              <a:t>ÚDAJE O FI (Základní technické parametry, druh, grafické zpracování, současné využití…):</a:t>
            </a:r>
          </a:p>
          <a:p>
            <a:pPr>
              <a:spcBef>
                <a:spcPts val="600"/>
              </a:spcBef>
            </a:pPr>
            <a:r>
              <a:t>Oprávněná osoba požádá ČTÚ (JIM) písemně, odůvodněně, </a:t>
            </a:r>
            <a:r>
              <a:rPr b="1"/>
              <a:t>vždy je nutné doložit oprávněnost rozsahu požadovaných informací!</a:t>
            </a:r>
          </a:p>
          <a:p>
            <a:pPr marL="228600" indent="-228600">
              <a:spcBef>
                <a:spcPts val="600"/>
              </a:spcBef>
              <a:buSzPct val="100000"/>
              <a:buAutoNum type="alphaLcParenR"/>
            </a:pPr>
            <a:r>
              <a:t>ČTÚ údaje má a poskytne je do </a:t>
            </a:r>
            <a:r>
              <a:rPr b="1"/>
              <a:t>1 měsíce </a:t>
            </a:r>
            <a:r>
              <a:t>od doručení žádosti.</a:t>
            </a:r>
          </a:p>
          <a:p>
            <a:pPr marL="228600" indent="-228600">
              <a:spcBef>
                <a:spcPts val="600"/>
              </a:spcBef>
              <a:buSzPct val="100000"/>
              <a:buAutoNum type="alphaLcParenR"/>
            </a:pPr>
            <a:r>
              <a:t>ČTÚ údaje nemá – požádá o ně povinný orgán, který by mohl být držitelem, ten poskytne do </a:t>
            </a:r>
            <a:r>
              <a:rPr b="1"/>
              <a:t>2 měsíců</a:t>
            </a:r>
            <a:r>
              <a:t>, ČTÚ poté poskytne oprávněné osobě do </a:t>
            </a:r>
            <a:r>
              <a:rPr b="1"/>
              <a:t>1 měsíce </a:t>
            </a:r>
            <a:r>
              <a:t>ode dne, kdy je získal (tzn. reálně celý proces může trvat i 4 měsíce)</a:t>
            </a:r>
            <a:endParaRPr b="1"/>
          </a:p>
          <a:p>
            <a:pPr marL="228600" indent="-228600">
              <a:spcBef>
                <a:spcPts val="600"/>
              </a:spcBef>
              <a:buSzPct val="100000"/>
              <a:buAutoNum type="alphaLcParenR"/>
            </a:pPr>
            <a:r>
              <a:t>ČTÚ údaje nemá, povinný orgán je taky nemá – ČTÚ vyrozumí oprávněnou osobu a ta se může obrátit přímo na povinnou osobu, povinná osoba poskytne nebo odmítne do </a:t>
            </a:r>
            <a:r>
              <a:rPr b="1"/>
              <a:t>2 měsíců </a:t>
            </a:r>
            <a:r>
              <a:t>od doručení žádosti.</a:t>
            </a:r>
          </a:p>
          <a:p>
            <a:pPr>
              <a:spcBef>
                <a:spcPts val="600"/>
              </a:spcBef>
            </a:pPr>
            <a:r>
              <a:t>Za správnost údajů odpovídá poskytovatel, pokud je povinný orgán či ČTÚ získaly od něj.</a:t>
            </a:r>
          </a:p>
          <a:p>
            <a:pPr>
              <a:spcBef>
                <a:spcPts val="600"/>
              </a:spcBef>
              <a:defRPr u="sng"/>
            </a:pPr>
            <a:r>
              <a:t>Odmítne</a:t>
            </a:r>
            <a:r>
              <a:rPr u="none"/>
              <a:t> (možné narušení bezpečnosti státu, veřejné bezpečnosti, možné narušení bezpečnosti sítě, její mechaniky či stability, nedostatečné odůvodnění žádosti).</a:t>
            </a:r>
          </a:p>
          <a:p>
            <a:pPr>
              <a:spcBef>
                <a:spcPts val="600"/>
              </a:spcBef>
              <a:defRPr u="sng"/>
            </a:pPr>
            <a:r>
              <a:t>Možnost odmítnout </a:t>
            </a:r>
            <a:r>
              <a:rPr u="none"/>
              <a:t>(povinné osoby: narušení jejího obchodního tajemství, údaje už poskytla nebo zveřejnila, nebyla doložena oprávněnost rozsahu).</a:t>
            </a:r>
          </a:p>
          <a:p>
            <a:pPr>
              <a:spcBef>
                <a:spcPts val="600"/>
              </a:spcBef>
            </a:pPr>
            <a:r>
              <a:t>Povinná osoba neposkytla/odmítla = možnost předložit věc ČTÚ.</a:t>
            </a:r>
          </a:p>
          <a:p>
            <a:endParaRPr/>
          </a:p>
          <a:p>
            <a:pPr>
              <a:defRPr b="1" u="sng"/>
            </a:pPr>
            <a:r>
              <a:t>CETIN:</a:t>
            </a:r>
          </a:p>
          <a:p>
            <a:r>
              <a:t>Údaje o </a:t>
            </a:r>
            <a:r>
              <a:rPr b="1" u="sng"/>
              <a:t>poloze sítí</a:t>
            </a:r>
            <a:r>
              <a:t> el. komunikací ve vyznačeném zájmovém území</a:t>
            </a:r>
          </a:p>
          <a:p>
            <a:pPr lvl="1" indent="457200"/>
            <a:r>
              <a:t>Možnost podat žádost o vydání vyjádření o existenci sítě el. komunikací prostřednictvím online formuláře – bez poplatku</a:t>
            </a:r>
          </a:p>
          <a:p>
            <a:r>
              <a:t>Údaje o </a:t>
            </a:r>
            <a:r>
              <a:rPr b="1" u="sng"/>
              <a:t>stáří</a:t>
            </a:r>
            <a:r>
              <a:t> sítě el. komunikací pro určení DPH</a:t>
            </a:r>
          </a:p>
          <a:p>
            <a:pPr lvl="1" indent="457200"/>
            <a:r>
              <a:t>Možnost podat žádost prostřednictvím online formuláře – bez poplatku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u="sng"/>
            </a:pPr>
            <a:r>
              <a:t>PRŮZKUM NA MÍSTĚ:</a:t>
            </a:r>
          </a:p>
          <a:p>
            <a:pPr>
              <a:spcBef>
                <a:spcPts val="600"/>
              </a:spcBef>
            </a:pPr>
            <a:r>
              <a:t>Informace</a:t>
            </a:r>
            <a:r>
              <a:rPr b="1"/>
              <a:t> </a:t>
            </a:r>
            <a:r>
              <a:t>o možném využití prvků FI. Průzkum se umožňuje na náklady oprávněné osoby!</a:t>
            </a:r>
          </a:p>
          <a:p>
            <a:pPr>
              <a:spcBef>
                <a:spcPts val="600"/>
              </a:spcBef>
            </a:pPr>
            <a:r>
              <a:t>Odůvodněná písemná žádost povinné osobě, </a:t>
            </a:r>
            <a:r>
              <a:rPr u="sng"/>
              <a:t>Přílohou</a:t>
            </a:r>
            <a:r>
              <a:t>: návrh na uzavření smlouvy. </a:t>
            </a:r>
            <a:r>
              <a:rPr b="1"/>
              <a:t>Lhůta 1 měsíc.</a:t>
            </a:r>
          </a:p>
          <a:p>
            <a:pPr>
              <a:spcBef>
                <a:spcPts val="600"/>
              </a:spcBef>
              <a:defRPr u="sng"/>
            </a:pPr>
            <a:r>
              <a:t>Odmítne</a:t>
            </a:r>
            <a:r>
              <a:rPr u="none"/>
              <a:t> (možné narušení bezpečnosti státu, veřejné bezpečnosti, možné narušení bezpečnosti sítě, její mechaniky či stability).</a:t>
            </a:r>
          </a:p>
          <a:p>
            <a:pPr>
              <a:spcBef>
                <a:spcPts val="600"/>
              </a:spcBef>
              <a:defRPr u="sng"/>
            </a:pPr>
            <a:r>
              <a:t>Možnost odmítnout</a:t>
            </a:r>
            <a:r>
              <a:rPr u="none"/>
              <a:t> (pro technickou nevhodnost, právní překážky, nedostupnost prostoru k uložení prvků, rizika závažného vzájemného rušení služby el. kom., dostupnost jiných možností přístupu k fyzické infrastruktuře, zjevná nepřiměřenost požadavku oprávněné osoby, žádost neobsahuje podstatné náležitosti)</a:t>
            </a:r>
          </a:p>
          <a:p>
            <a:pPr>
              <a:spcBef>
                <a:spcPts val="600"/>
              </a:spcBef>
            </a:pPr>
            <a:endParaRPr u="none"/>
          </a:p>
          <a:p>
            <a:pPr>
              <a:spcBef>
                <a:spcPts val="600"/>
              </a:spcBef>
              <a:defRPr b="1" u="sng"/>
            </a:pPr>
            <a:r>
              <a:t>KOORDINACE STAVEBNÍCH PRACÍ:</a:t>
            </a:r>
          </a:p>
          <a:p>
            <a:pPr>
              <a:spcBef>
                <a:spcPts val="600"/>
              </a:spcBef>
            </a:pPr>
            <a:r>
              <a:t>U stavebních prací zcela nebo zčásti financovaných z veřejných prostředků.</a:t>
            </a:r>
          </a:p>
          <a:p>
            <a:pPr>
              <a:spcBef>
                <a:spcPts val="600"/>
              </a:spcBef>
            </a:pPr>
            <a:r>
              <a:t>Odůvodněná písemná žádost povinné osobě, </a:t>
            </a:r>
            <a:r>
              <a:rPr u="sng"/>
              <a:t>Přílohou</a:t>
            </a:r>
            <a:r>
              <a:t>: návrh na uzavření smlouvy. </a:t>
            </a:r>
            <a:r>
              <a:rPr b="1"/>
              <a:t>Lhůta 1 měsíc.</a:t>
            </a:r>
          </a:p>
          <a:p>
            <a:pPr>
              <a:spcBef>
                <a:spcPts val="600"/>
              </a:spcBef>
              <a:defRPr u="sng"/>
            </a:pPr>
            <a:r>
              <a:t>Vyhoví</a:t>
            </a:r>
            <a:r>
              <a:rPr u="none"/>
              <a:t> (koordinace nevyžaduje dodatečné náklady pro povinnou osobu, nebrání to povinné osobě v kontrole nad stavebními pracemi, žádost byla podána min. 1 měsíc před žádostí o povolení (dle StavZ), není ohrožena bezpečnost sítí, státu, veř. zdraví a obchodního tajemství) – </a:t>
            </a:r>
            <a:r>
              <a:t>jinak může odmítnout</a:t>
            </a:r>
          </a:p>
          <a:p>
            <a:pPr>
              <a:spcBef>
                <a:spcPts val="600"/>
              </a:spcBef>
              <a:defRPr u="sng"/>
            </a:pPr>
            <a:endParaRPr/>
          </a:p>
          <a:p>
            <a:pPr>
              <a:defRPr b="1"/>
            </a:pPr>
            <a:r>
              <a:t>Přípolož</a:t>
            </a:r>
          </a:p>
          <a:p>
            <a:r>
              <a:t>Koordinace stavebních prací</a:t>
            </a:r>
          </a:p>
          <a:p>
            <a:r>
              <a:t>Možnost vyžádat si údaje o probíhajících stavebních pracích přímo od povinné osoby (stavebníka) a poté požádat o povolení přípolože</a:t>
            </a:r>
          </a:p>
          <a:p>
            <a:r>
              <a:t>Žádost může být odmítnuta, samo odmítnutí není sankcionováno (ale mohlo by v případě, kdy by nebylo odůvodněno) – poté je vždy potřeba věc předložit ČTÚ</a:t>
            </a:r>
          </a:p>
          <a:p>
            <a:pPr>
              <a:spcBef>
                <a:spcPts val="600"/>
              </a:spcBef>
              <a:defRPr u="sng"/>
            </a:pPr>
            <a:endParaRPr/>
          </a:p>
          <a:p>
            <a:pPr>
              <a:spcBef>
                <a:spcPts val="600"/>
              </a:spcBef>
            </a:pPr>
            <a:endParaRPr/>
          </a:p>
          <a:p>
            <a:pPr>
              <a:spcBef>
                <a:spcPts val="600"/>
              </a:spcBef>
              <a:defRPr b="1" u="sng"/>
            </a:pPr>
            <a:r>
              <a:t>POSKYTOVÁNÍ ÚDAJŮ O STAVEBNÍCH PRACÍCH FINANCOVANÝCH Z VEŘ. PROSTŘEDKŮ (Umístění a druh prací, prvky dotčené fyz. infrastruktury, termín prací…)</a:t>
            </a:r>
          </a:p>
          <a:p>
            <a:pPr>
              <a:spcBef>
                <a:spcPts val="600"/>
              </a:spcBef>
            </a:pPr>
            <a:r>
              <a:t>Odůvodněná písemná žádost povinné osobě. </a:t>
            </a:r>
            <a:r>
              <a:rPr b="1"/>
              <a:t>Lhůta do 2 týdnů</a:t>
            </a:r>
            <a:r>
              <a:t>.</a:t>
            </a:r>
          </a:p>
          <a:p>
            <a:pPr>
              <a:spcBef>
                <a:spcPts val="600"/>
              </a:spcBef>
              <a:defRPr u="sng"/>
            </a:pPr>
            <a:r>
              <a:t>Odmítne</a:t>
            </a:r>
            <a:r>
              <a:rPr u="none"/>
              <a:t> (možné narušení bezpečnosti státu, veřejné bezpečnosti, možné narušení bezpečnosti sítě, její mechaniky či stability, obchodní tajemství).</a:t>
            </a:r>
          </a:p>
          <a:p>
            <a:pPr>
              <a:spcBef>
                <a:spcPts val="600"/>
              </a:spcBef>
              <a:defRPr u="sng"/>
            </a:pPr>
            <a:r>
              <a:t>Možnost odmítnout</a:t>
            </a:r>
            <a:r>
              <a:rPr u="none"/>
              <a:t> (údaje už uveřejnila nebo poskytla ČTÚ/povinnému orgánu)</a:t>
            </a:r>
          </a:p>
          <a:p>
            <a:pPr>
              <a:spcBef>
                <a:spcPts val="600"/>
              </a:spcBef>
            </a:pPr>
            <a:endParaRPr u="none"/>
          </a:p>
          <a:p>
            <a:pPr>
              <a:spcBef>
                <a:spcPts val="600"/>
              </a:spcBef>
              <a:defRPr b="1" u="sng"/>
            </a:pPr>
            <a:r>
              <a:t>PRÁVO NA PŘÍSTUP K FI UVNITŘ BUDOVY</a:t>
            </a:r>
          </a:p>
          <a:p>
            <a:pPr>
              <a:spcBef>
                <a:spcPts val="600"/>
              </a:spcBef>
            </a:pPr>
            <a:r>
              <a:t>Právo na ukončení sítě v prostorách koncového uživatele.</a:t>
            </a:r>
          </a:p>
          <a:p>
            <a:pPr>
              <a:spcBef>
                <a:spcPts val="600"/>
              </a:spcBef>
            </a:pPr>
            <a:r>
              <a:t>Odůvodněná písemná žádost povinné osobě, </a:t>
            </a:r>
            <a:r>
              <a:rPr u="sng"/>
              <a:t>Přílohou</a:t>
            </a:r>
            <a:r>
              <a:t>: návrh na uzavření smlouvy. </a:t>
            </a:r>
            <a:r>
              <a:rPr b="1"/>
              <a:t>Lhůta 2 měsíce.</a:t>
            </a:r>
          </a:p>
          <a:p>
            <a:pPr>
              <a:spcBef>
                <a:spcPts val="600"/>
              </a:spcBef>
              <a:defRPr>
                <a:solidFill>
                  <a:srgbClr val="002060"/>
                </a:solidFill>
              </a:defRPr>
            </a:pPr>
            <a:r>
              <a:t>Za přiměřených a nediskriminačních podmínek, včetně úplaty.</a:t>
            </a:r>
          </a:p>
          <a:p>
            <a:pPr>
              <a:spcBef>
                <a:spcPts val="600"/>
              </a:spcBef>
              <a:defRPr b="1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b="1" u="sng"/>
            </a:pPr>
            <a:r>
              <a:t>PRŮZKUM NA MÍSTĚ:</a:t>
            </a:r>
          </a:p>
          <a:p>
            <a:pPr>
              <a:spcBef>
                <a:spcPts val="600"/>
              </a:spcBef>
            </a:pPr>
            <a:r>
              <a:t>Informace</a:t>
            </a:r>
            <a:r>
              <a:rPr b="1"/>
              <a:t> </a:t>
            </a:r>
            <a:r>
              <a:t>o možném využití prvků FI. Průzkum se umožňuje na náklady oprávněné osoby!</a:t>
            </a:r>
          </a:p>
          <a:p>
            <a:pPr>
              <a:spcBef>
                <a:spcPts val="600"/>
              </a:spcBef>
            </a:pPr>
            <a:r>
              <a:t>Odůvodněná písemná žádost povinné osobě, </a:t>
            </a:r>
            <a:r>
              <a:rPr u="sng"/>
              <a:t>Přílohou</a:t>
            </a:r>
            <a:r>
              <a:t>: návrh na uzavření smlouvy. </a:t>
            </a:r>
            <a:r>
              <a:rPr b="1"/>
              <a:t>Lhůta 1 měsíc.</a:t>
            </a:r>
          </a:p>
          <a:p>
            <a:pPr>
              <a:spcBef>
                <a:spcPts val="600"/>
              </a:spcBef>
              <a:defRPr u="sng"/>
            </a:pPr>
            <a:r>
              <a:t>Odmítne</a:t>
            </a:r>
            <a:r>
              <a:rPr u="none"/>
              <a:t> (možné narušení bezpečnosti státu, veřejné bezpečnosti, možné narušení bezpečnosti sítě, její mechaniky či stability).</a:t>
            </a:r>
          </a:p>
          <a:p>
            <a:pPr>
              <a:spcBef>
                <a:spcPts val="600"/>
              </a:spcBef>
              <a:defRPr u="sng"/>
            </a:pPr>
            <a:r>
              <a:t>Možnost odmítnout</a:t>
            </a:r>
            <a:r>
              <a:rPr u="none"/>
              <a:t> (pro technickou nevhodnost, právní překážky, nedostupnost prostoru k uložení prvků, rizika závažného vzájemného rušení služby el. kom., dostupnost jiných možností přístupu k fyzické infrastruktuře, zjevná nepřiměřenost požadavku oprávněné osoby, žádost neobsahuje podstatné náležitosti)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á snímka">
    <p:bg>
      <p:bgPr>
        <a:solidFill>
          <a:srgbClr val="003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1524000" y="1844843"/>
            <a:ext cx="9144000" cy="1757197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pic>
        <p:nvPicPr>
          <p:cNvPr id="1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735" y="279449"/>
            <a:ext cx="2660531" cy="863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61829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lavička sekcie">
    <p:bg>
      <p:bgPr>
        <a:solidFill>
          <a:srgbClr val="7A9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3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62475"/>
            <a:ext cx="10515600" cy="131695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399" y="359999"/>
            <a:ext cx="363601" cy="72324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 Alt">
    <p:bg>
      <p:bgPr>
        <a:solidFill>
          <a:srgbClr val="CDE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názvu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4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62475"/>
            <a:ext cx="10515600" cy="131695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4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50" y="363245"/>
            <a:ext cx="361968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2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061829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pic>
        <p:nvPicPr>
          <p:cNvPr id="3" name="Picture 5" descr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399" y="359999"/>
            <a:ext cx="361967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003C7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 úrovně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 Book"/>
          <a:ea typeface="Fira Sans Book"/>
          <a:cs typeface="Fira Sans Book"/>
          <a:sym typeface="Fira Sans Boo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3C71"/>
          </a:solidFill>
          <a:uFillTx/>
          <a:latin typeface="Fira Sans"/>
          <a:ea typeface="Fira Sans"/>
          <a:cs typeface="Fira Sans"/>
          <a:sym typeface="Fira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rpraha.cz/verejne-prospesne-stavby-seznam?page=1&amp;filter%5bKIND%5d=TI" TargetMode="External"/><Relationship Id="rId4" Type="http://schemas.openxmlformats.org/officeDocument/2006/relationships/hyperlink" Target="https://oupsr.kraj-lbc.cz/Uzemni-planovani/seznam-opravnenych-investo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itle 2"/>
          <p:cNvSpPr txBox="1">
            <a:spLocks noGrp="1"/>
          </p:cNvSpPr>
          <p:nvPr>
            <p:ph type="title"/>
          </p:nvPr>
        </p:nvSpPr>
        <p:spPr>
          <a:xfrm>
            <a:off x="838200" y="20415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502920">
              <a:lnSpc>
                <a:spcPct val="114000"/>
              </a:lnSpc>
              <a:defRPr sz="1980" b="1"/>
            </a:pPr>
            <a:r>
              <a:t>Aplikační praxe zákona o usnadnění výstavby</a:t>
            </a:r>
            <a:br/>
            <a:r>
              <a:rPr b="0"/>
              <a:t>(zákon č. 194/2017 Sb., o opatřeních ke snížení nákladů na zavádění vysokorychlostních sítí </a:t>
            </a:r>
            <a:br>
              <a:rPr b="0"/>
            </a:br>
            <a:r>
              <a:rPr b="0"/>
              <a:t>el. komunikací )</a:t>
            </a:r>
          </a:p>
        </p:txBody>
      </p:sp>
      <p:sp>
        <p:nvSpPr>
          <p:cNvPr id="7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4901" y="6452235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Jednotné informační místo (JIM)</a:t>
            </a:r>
          </a:p>
        </p:txBody>
      </p:sp>
      <p:sp>
        <p:nvSpPr>
          <p:cNvPr id="136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  <a:defRPr sz="2200"/>
            </a:pPr>
            <a:r>
              <a:t>Poskytuje oprávněným osobám </a:t>
            </a:r>
            <a:r>
              <a:rPr b="1"/>
              <a:t>ÚDAJE O PLÁNOVANÝCH NEBO PROVÁDĚNÝCH STAVEBNÍCH PRACÍCH</a:t>
            </a:r>
            <a:r>
              <a:t>, které jsou financovány z veřejných prostředků a které se týkají FI</a:t>
            </a:r>
          </a:p>
          <a:p>
            <a:pPr marL="685800" lvl="1" indent="-228600">
              <a:lnSpc>
                <a:spcPct val="114000"/>
              </a:lnSpc>
              <a:spcBef>
                <a:spcPts val="500"/>
              </a:spcBef>
              <a:defRPr sz="2000"/>
            </a:pPr>
            <a:r>
              <a:t>Vždy na žádost oprávněné osoby</a:t>
            </a:r>
            <a:endParaRPr sz="2400"/>
          </a:p>
          <a:p>
            <a:pPr marL="685800" lvl="1" indent="-228600">
              <a:lnSpc>
                <a:spcPct val="114000"/>
              </a:lnSpc>
              <a:spcBef>
                <a:spcPts val="500"/>
              </a:spcBef>
              <a:defRPr sz="2000"/>
            </a:pPr>
            <a:r>
              <a:t>Údaje získává od povinné osoby</a:t>
            </a:r>
            <a:endParaRPr sz="2400"/>
          </a:p>
          <a:p>
            <a:pPr>
              <a:lnSpc>
                <a:spcPct val="114000"/>
              </a:lnSpc>
              <a:defRPr sz="2200"/>
            </a:pPr>
            <a:r>
              <a:t>Lokality jsou uveřejněny na webu JIM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Nástroje usnadnění výstavby VSEK:</a:t>
            </a:r>
          </a:p>
        </p:txBody>
      </p:sp>
      <p:sp>
        <p:nvSpPr>
          <p:cNvPr id="140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199" y="2159585"/>
            <a:ext cx="10515601" cy="4061829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00000"/>
              </a:lnSpc>
              <a:buFontTx/>
              <a:buAutoNum type="alphaUcPeriod"/>
              <a:defRPr sz="2400"/>
            </a:pPr>
            <a:r>
              <a:t>Přístup k FI</a:t>
            </a:r>
          </a:p>
          <a:p>
            <a:pPr marL="514350" indent="-514350">
              <a:lnSpc>
                <a:spcPct val="100000"/>
              </a:lnSpc>
              <a:buFontTx/>
              <a:buAutoNum type="alphaUcPeriod"/>
              <a:defRPr sz="2400"/>
            </a:pPr>
            <a:r>
              <a:t>Poskytování údajů o FI</a:t>
            </a:r>
          </a:p>
          <a:p>
            <a:pPr marL="514350" indent="-514350">
              <a:lnSpc>
                <a:spcPct val="100000"/>
              </a:lnSpc>
              <a:buFontTx/>
              <a:buAutoNum type="alphaUcPeriod"/>
              <a:defRPr sz="2400"/>
            </a:pPr>
            <a:r>
              <a:t>Průzkum na místě</a:t>
            </a:r>
          </a:p>
          <a:p>
            <a:pPr marL="514350" indent="-514350">
              <a:lnSpc>
                <a:spcPct val="100000"/>
              </a:lnSpc>
              <a:buFontTx/>
              <a:buAutoNum type="alphaUcPeriod"/>
              <a:defRPr sz="2400"/>
            </a:pPr>
            <a:r>
              <a:t>Koordinace stavebních prací</a:t>
            </a:r>
          </a:p>
          <a:p>
            <a:pPr marL="514350" indent="-514350">
              <a:lnSpc>
                <a:spcPct val="100000"/>
              </a:lnSpc>
              <a:buFontTx/>
              <a:buAutoNum type="alphaUcPeriod"/>
              <a:defRPr sz="2400"/>
            </a:pPr>
            <a:r>
              <a:t>Poskytování údajů o stavebních pracích</a:t>
            </a:r>
          </a:p>
          <a:p>
            <a:pPr marL="514350" indent="-514350">
              <a:lnSpc>
                <a:spcPct val="100000"/>
              </a:lnSpc>
              <a:buFontTx/>
              <a:buAutoNum type="alphaUcPeriod"/>
              <a:defRPr sz="2400"/>
            </a:pPr>
            <a:r>
              <a:t>Právo na přístup k FI uvnitř budovy</a:t>
            </a:r>
          </a:p>
        </p:txBody>
      </p:sp>
      <p:pic>
        <p:nvPicPr>
          <p:cNvPr id="141" name="Obrázek 7" descr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05" y="1601618"/>
            <a:ext cx="4290853" cy="2851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Nástroje usnadnění výstavby VSEK:</a:t>
            </a:r>
          </a:p>
        </p:txBody>
      </p:sp>
      <p:sp>
        <p:nvSpPr>
          <p:cNvPr id="14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lphaUcPeriod"/>
              <a:defRPr sz="2400" b="1"/>
            </a:pPr>
            <a:r>
              <a:t>Přístup k FI</a:t>
            </a:r>
          </a:p>
          <a:p>
            <a:pPr>
              <a:defRPr sz="2400"/>
            </a:pPr>
            <a:r>
              <a:t>Žádost povinné osobě</a:t>
            </a:r>
          </a:p>
          <a:p>
            <a:pPr>
              <a:defRPr sz="2400"/>
            </a:pPr>
            <a:r>
              <a:t>Přístup do 2 měsíců</a:t>
            </a:r>
          </a:p>
          <a:p>
            <a:pPr marL="0" indent="0">
              <a:buSzTx/>
              <a:buNone/>
              <a:defRPr sz="2400" b="1"/>
            </a:pPr>
            <a:endParaRPr/>
          </a:p>
          <a:p>
            <a:pPr marL="0" indent="0">
              <a:buSzTx/>
              <a:buNone/>
              <a:defRPr sz="2400" b="1"/>
            </a:pPr>
            <a:r>
              <a:t>B.   Poskytování údajů o FI</a:t>
            </a:r>
          </a:p>
          <a:p>
            <a:pPr>
              <a:defRPr sz="2400"/>
            </a:pPr>
            <a:r>
              <a:t>Žádost ČTÚ, až poté možno přímo povinné osobě</a:t>
            </a:r>
          </a:p>
          <a:p>
            <a:pPr>
              <a:defRPr sz="2400"/>
            </a:pPr>
            <a:r>
              <a:t>Poskytnutí od 1 do 4 měsíců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Zástupný symbol pro obsah 6" descr="Zástupný symbol pro obsa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383" y="977214"/>
            <a:ext cx="9356723" cy="524794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Nadpis 1"/>
          <p:cNvSpPr txBox="1">
            <a:spLocks noGrp="1"/>
          </p:cNvSpPr>
          <p:nvPr>
            <p:ph type="title"/>
          </p:nvPr>
        </p:nvSpPr>
        <p:spPr>
          <a:xfrm>
            <a:off x="569712" y="26334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Přístup k FI</a:t>
            </a:r>
          </a:p>
        </p:txBody>
      </p:sp>
      <p:sp>
        <p:nvSpPr>
          <p:cNvPr id="152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Zástupný symbol pro obsah 6" descr="Zástupný symbol pro obsa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51" y="977029"/>
            <a:ext cx="9654261" cy="523588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Nadpis 1"/>
          <p:cNvSpPr txBox="1">
            <a:spLocks noGrp="1"/>
          </p:cNvSpPr>
          <p:nvPr>
            <p:ph type="title"/>
          </p:nvPr>
        </p:nvSpPr>
        <p:spPr>
          <a:xfrm>
            <a:off x="466592" y="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Poskytování údajů o FI</a:t>
            </a:r>
          </a:p>
        </p:txBody>
      </p:sp>
      <p:sp>
        <p:nvSpPr>
          <p:cNvPr id="159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Nástroje usnadnění výstavby VSEK:</a:t>
            </a:r>
          </a:p>
        </p:txBody>
      </p:sp>
      <p:sp>
        <p:nvSpPr>
          <p:cNvPr id="16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744200" cy="4061830"/>
          </a:xfrm>
          <a:prstGeom prst="rect">
            <a:avLst/>
          </a:prstGeom>
        </p:spPr>
        <p:txBody>
          <a:bodyPr/>
          <a:lstStyle/>
          <a:p>
            <a:pPr marL="493775" indent="-493775" defTabSz="877823">
              <a:lnSpc>
                <a:spcPct val="100000"/>
              </a:lnSpc>
              <a:spcBef>
                <a:spcPts val="900"/>
              </a:spcBef>
              <a:buFontTx/>
              <a:buAutoNum type="alphaUcPeriod"/>
              <a:defRPr sz="2304" b="1"/>
            </a:pPr>
            <a:r>
              <a:t>Průzkum na místě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2304"/>
            </a:pPr>
            <a:r>
              <a:t>Žádost povinné osobě, umožnění do 1 měsíce</a:t>
            </a:r>
          </a:p>
          <a:p>
            <a:pPr marL="0" indent="0" defTabSz="877823">
              <a:lnSpc>
                <a:spcPct val="100000"/>
              </a:lnSpc>
              <a:spcBef>
                <a:spcPts val="900"/>
              </a:spcBef>
              <a:buSzTx/>
              <a:buNone/>
              <a:defRPr sz="2304" b="1"/>
            </a:pPr>
            <a:r>
              <a:t>B.    Koordinace stavebních prací (patří zde přípolože)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2304"/>
            </a:pPr>
            <a:r>
              <a:t>Žádost povinné osobě, umožnění do 1 měsíce</a:t>
            </a:r>
            <a:endParaRPr b="1"/>
          </a:p>
          <a:p>
            <a:pPr marL="438911" indent="-438911" defTabSz="877823">
              <a:lnSpc>
                <a:spcPct val="100000"/>
              </a:lnSpc>
              <a:spcBef>
                <a:spcPts val="900"/>
              </a:spcBef>
              <a:buFontTx/>
              <a:buAutoNum type="alphaUcPeriod" startAt="3"/>
              <a:defRPr sz="2304" b="1"/>
            </a:pPr>
            <a:r>
              <a:t>Poskytování údajů o stavebních pracích financovaných z veř. prostředků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2304"/>
            </a:pPr>
            <a:r>
              <a:t>Žádost povinné osobě, do 2 týdnů</a:t>
            </a:r>
            <a:endParaRPr b="1"/>
          </a:p>
          <a:p>
            <a:pPr marL="438911" indent="-438911" defTabSz="877823">
              <a:lnSpc>
                <a:spcPct val="100000"/>
              </a:lnSpc>
              <a:spcBef>
                <a:spcPts val="900"/>
              </a:spcBef>
              <a:buFontTx/>
              <a:buAutoNum type="alphaUcPeriod" startAt="4"/>
              <a:defRPr sz="2304" b="1"/>
            </a:pPr>
            <a:r>
              <a:t>Právo na přístup k FI uvnitř budovy</a:t>
            </a:r>
          </a:p>
          <a:p>
            <a:pPr marL="219455" indent="-219455" defTabSz="877823">
              <a:lnSpc>
                <a:spcPct val="100000"/>
              </a:lnSpc>
              <a:spcBef>
                <a:spcPts val="900"/>
              </a:spcBef>
              <a:defRPr sz="2304"/>
            </a:pPr>
            <a:r>
              <a:t>Žádost povinné osobě, do 2 měsíců</a:t>
            </a:r>
          </a:p>
        </p:txBody>
      </p:sp>
      <p:sp>
        <p:nvSpPr>
          <p:cNvPr id="166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Nadpis 1"/>
          <p:cNvSpPr txBox="1">
            <a:spLocks noGrp="1"/>
          </p:cNvSpPr>
          <p:nvPr>
            <p:ph type="title"/>
          </p:nvPr>
        </p:nvSpPr>
        <p:spPr>
          <a:xfrm>
            <a:off x="374737" y="70613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Průzkum na místě</a:t>
            </a:r>
          </a:p>
        </p:txBody>
      </p:sp>
      <p:pic>
        <p:nvPicPr>
          <p:cNvPr id="172" name="Zástupný symbol pro obsah 6" descr="Zástupný symbol pro obsa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3" y="1117544"/>
            <a:ext cx="11492156" cy="479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Nadpis 1"/>
          <p:cNvSpPr txBox="1">
            <a:spLocks noGrp="1"/>
          </p:cNvSpPr>
          <p:nvPr>
            <p:ph type="title"/>
          </p:nvPr>
        </p:nvSpPr>
        <p:spPr>
          <a:xfrm>
            <a:off x="274529" y="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Koordinace stavebních prací</a:t>
            </a:r>
          </a:p>
        </p:txBody>
      </p:sp>
      <p:pic>
        <p:nvPicPr>
          <p:cNvPr id="179" name="Zástupný symbol pro obsah 6" descr="Zástupný symbol pro obsa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76" y="1098855"/>
            <a:ext cx="11477449" cy="492353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Zástupný symbol pro obsah 6" descr="Zástupný symbol pro obsa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49" y="494190"/>
            <a:ext cx="9138102" cy="540913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adpis 1"/>
          <p:cNvSpPr txBox="1">
            <a:spLocks noGrp="1"/>
          </p:cNvSpPr>
          <p:nvPr>
            <p:ph type="title"/>
          </p:nvPr>
        </p:nvSpPr>
        <p:spPr>
          <a:xfrm>
            <a:off x="838200" y="-3032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Informace o stavebních pracích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Možnost obrátit se na ČTÚ</a:t>
            </a:r>
          </a:p>
        </p:txBody>
      </p:sp>
      <p:sp>
        <p:nvSpPr>
          <p:cNvPr id="19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196766"/>
          </a:xfrm>
          <a:prstGeom prst="rect">
            <a:avLst/>
          </a:prstGeom>
        </p:spPr>
        <p:txBody>
          <a:bodyPr/>
          <a:lstStyle/>
          <a:p>
            <a:r>
              <a:t>v </a:t>
            </a:r>
            <a:r>
              <a:rPr sz="2400"/>
              <a:t>případě, kdy povinná osoba ve stanovené lhůtě </a:t>
            </a:r>
            <a:r>
              <a:rPr sz="2400" b="1"/>
              <a:t>nevyhoví</a:t>
            </a:r>
            <a:r>
              <a:rPr sz="2400"/>
              <a:t> a neuzavře smlouvu či naopak žádost </a:t>
            </a:r>
            <a:r>
              <a:rPr sz="2400" b="1"/>
              <a:t>odmítne</a:t>
            </a:r>
          </a:p>
          <a:p>
            <a:pPr>
              <a:defRPr sz="2400"/>
            </a:pPr>
            <a:r>
              <a:t>oprávněná osoba má právo věc předložit k rozhodnutí ČTÚ</a:t>
            </a:r>
          </a:p>
          <a:p>
            <a:pPr marL="685800" lvl="1" indent="-228600">
              <a:spcBef>
                <a:spcPts val="600"/>
              </a:spcBef>
              <a:defRPr sz="2200"/>
            </a:pPr>
            <a:r>
              <a:t>rozhoduje </a:t>
            </a:r>
            <a:r>
              <a:rPr u="sng"/>
              <a:t>bezodkladně</a:t>
            </a:r>
            <a:endParaRPr sz="2400"/>
          </a:p>
          <a:p>
            <a:pPr marL="685800" lvl="1" indent="-228600">
              <a:spcBef>
                <a:spcPts val="600"/>
              </a:spcBef>
              <a:defRPr sz="2200" b="1"/>
            </a:pPr>
            <a:r>
              <a:t>spory o přístup </a:t>
            </a:r>
            <a:r>
              <a:rPr b="0"/>
              <a:t>– </a:t>
            </a:r>
            <a:r>
              <a:rPr b="0" u="sng"/>
              <a:t>do 4 měsíců </a:t>
            </a:r>
            <a:r>
              <a:rPr b="0"/>
              <a:t>(reálně celkem 6 měsíců)</a:t>
            </a:r>
            <a:endParaRPr sz="2400"/>
          </a:p>
          <a:p>
            <a:pPr marL="685800" lvl="1" indent="-228600">
              <a:spcBef>
                <a:spcPts val="600"/>
              </a:spcBef>
              <a:defRPr sz="2200" b="1"/>
            </a:pPr>
            <a:r>
              <a:t>průzkum na místě, koordinace, přístup uvnitř budovy, soubor min. údajů, stavební práce</a:t>
            </a:r>
            <a:r>
              <a:rPr b="0"/>
              <a:t> – </a:t>
            </a:r>
            <a:r>
              <a:rPr b="0" u="sng"/>
              <a:t>do 2 měsíců</a:t>
            </a:r>
            <a:endParaRPr sz="2400"/>
          </a:p>
          <a:p>
            <a:pPr>
              <a:defRPr sz="2400"/>
            </a:pPr>
            <a:r>
              <a:t>v případě žádosti o závazné stanovisko – </a:t>
            </a:r>
            <a:r>
              <a:rPr u="sng"/>
              <a:t>dalších 30 dní</a:t>
            </a:r>
          </a:p>
        </p:txBody>
      </p:sp>
      <p:sp>
        <p:nvSpPr>
          <p:cNvPr id="193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89179" y="0"/>
            <a:ext cx="12191981" cy="685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Obrázek 6" descr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49" y="3177589"/>
            <a:ext cx="42672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Nadpis 1"/>
          <p:cNvSpPr txBox="1">
            <a:spLocks noGrp="1"/>
          </p:cNvSpPr>
          <p:nvPr>
            <p:ph type="title"/>
          </p:nvPr>
        </p:nvSpPr>
        <p:spPr>
          <a:xfrm>
            <a:off x="838200" y="388377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Obsah prezentace:</a:t>
            </a:r>
          </a:p>
        </p:txBody>
      </p:sp>
      <p:sp>
        <p:nvSpPr>
          <p:cNvPr id="77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838200" y="1957095"/>
            <a:ext cx="10515600" cy="3714565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02600"/>
              </a:lnSpc>
              <a:buFontTx/>
              <a:buAutoNum type="arabicPeriod"/>
              <a:defRPr sz="2500"/>
            </a:pPr>
            <a:r>
              <a:t>Základní myšlenka</a:t>
            </a:r>
          </a:p>
          <a:p>
            <a:pPr marL="571500" indent="-571500">
              <a:lnSpc>
                <a:spcPct val="102600"/>
              </a:lnSpc>
              <a:buFontTx/>
              <a:buAutoNum type="arabicPeriod"/>
              <a:defRPr sz="2500"/>
            </a:pPr>
            <a:r>
              <a:t>Transpozice směrnice do českého právního řádu</a:t>
            </a:r>
          </a:p>
          <a:p>
            <a:pPr marL="571500" indent="-571500">
              <a:lnSpc>
                <a:spcPct val="102600"/>
              </a:lnSpc>
              <a:buFontTx/>
              <a:buAutoNum type="arabicPeriod"/>
              <a:defRPr sz="2500"/>
            </a:pPr>
            <a:r>
              <a:t>Stručný náhled na základní pojmy</a:t>
            </a:r>
          </a:p>
          <a:p>
            <a:pPr marL="571500" indent="-571500">
              <a:lnSpc>
                <a:spcPct val="102600"/>
              </a:lnSpc>
              <a:buFontTx/>
              <a:buAutoNum type="arabicPeriod"/>
              <a:defRPr sz="2500"/>
            </a:pPr>
            <a:r>
              <a:t>Stěžejní body nové právní úpravy</a:t>
            </a:r>
          </a:p>
          <a:p>
            <a:pPr marL="571500" indent="-571500">
              <a:lnSpc>
                <a:spcPct val="102600"/>
              </a:lnSpc>
              <a:buFontTx/>
              <a:buAutoNum type="arabicPeriod"/>
              <a:defRPr sz="2500"/>
            </a:pPr>
            <a:r>
              <a:t>Související legislativa</a:t>
            </a:r>
          </a:p>
          <a:p>
            <a:pPr marL="571500" indent="-571500">
              <a:lnSpc>
                <a:spcPct val="102600"/>
              </a:lnSpc>
              <a:buFontTx/>
              <a:buAutoNum type="arabicPeriod"/>
              <a:defRPr sz="2500"/>
            </a:pPr>
            <a:r>
              <a:t>Diskuze</a:t>
            </a:r>
          </a:p>
        </p:txBody>
      </p:sp>
      <p:sp>
        <p:nvSpPr>
          <p:cNvPr id="78" name="Zástupný symbol čísla snímky 5"/>
          <p:cNvSpPr txBox="1">
            <a:spLocks noGrp="1"/>
          </p:cNvSpPr>
          <p:nvPr>
            <p:ph type="sldNum" sz="quarter" idx="2"/>
          </p:nvPr>
        </p:nvSpPr>
        <p:spPr>
          <a:xfrm>
            <a:off x="11164901" y="6452235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Sankce</a:t>
            </a:r>
          </a:p>
        </p:txBody>
      </p:sp>
      <p:sp>
        <p:nvSpPr>
          <p:cNvPr id="199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r>
              <a:t>do 200 000 Kč</a:t>
            </a:r>
          </a:p>
          <a:p>
            <a:pPr marL="685800" lvl="1" indent="-228600">
              <a:spcBef>
                <a:spcPts val="600"/>
              </a:spcBef>
              <a:defRPr sz="2200"/>
            </a:pPr>
            <a:r>
              <a:t>povinná osoba neinformuje oprávněnou o důvodech odmítnutí žádosti/ oprávněná osoba nezajistí ochranu získaných údajů</a:t>
            </a:r>
            <a:endParaRPr sz="2400"/>
          </a:p>
          <a:p>
            <a:pPr>
              <a:defRPr sz="2400" b="1"/>
            </a:pPr>
            <a:r>
              <a:t>dvojnásobná sazba </a:t>
            </a:r>
            <a:r>
              <a:rPr b="0"/>
              <a:t>– za opakovaný přestupek (recidiva do dvou let od PM rozhodnutí</a:t>
            </a:r>
          </a:p>
          <a:p>
            <a:pPr>
              <a:defRPr sz="2400" b="1"/>
            </a:pPr>
            <a:r>
              <a:t>donucovací pokuty</a:t>
            </a:r>
            <a:r>
              <a:rPr b="0"/>
              <a:t>: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t>k vymožení uložených povinností, ukládá ČTÚ</a:t>
            </a:r>
            <a:endParaRPr sz="2400"/>
          </a:p>
          <a:p>
            <a:pPr marL="685800" lvl="1" indent="-228600">
              <a:spcBef>
                <a:spcPts val="500"/>
              </a:spcBef>
              <a:defRPr sz="2200"/>
            </a:pPr>
            <a:r>
              <a:t>max. 100 000 Kč pro FO/max. 1 mil. Kč pro PO </a:t>
            </a:r>
            <a:endParaRPr sz="2400"/>
          </a:p>
          <a:p>
            <a:pPr marL="0" lvl="1" indent="457200">
              <a:spcBef>
                <a:spcPts val="500"/>
              </a:spcBef>
              <a:buSzTx/>
              <a:buNone/>
              <a:defRPr sz="2200"/>
            </a:pPr>
            <a:r>
              <a:t>a FO podnikající</a:t>
            </a:r>
          </a:p>
        </p:txBody>
      </p:sp>
      <p:sp>
        <p:nvSpPr>
          <p:cNvPr id="20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01" name="Obrázek 6" descr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93" y="3735976"/>
            <a:ext cx="2821507" cy="2151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Příklad z praxe</a:t>
            </a:r>
          </a:p>
        </p:txBody>
      </p:sp>
      <p:sp>
        <p:nvSpPr>
          <p:cNvPr id="20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Spor o poskytnutí údajů o FI:</a:t>
            </a:r>
          </a:p>
          <a:p>
            <a:pPr>
              <a:defRPr sz="2400"/>
            </a:pPr>
            <a:r>
              <a:t>žádost o informace týkající se FI zaslána ČTÚ </a:t>
            </a:r>
          </a:p>
          <a:p>
            <a:pPr marL="0" indent="0">
              <a:buSzTx/>
              <a:buNone/>
              <a:defRPr sz="2200"/>
            </a:pPr>
            <a:r>
              <a:t>	(požadovány informace týkající se podpěr nízkého napětí, geometrického 	a polohového určení FI)</a:t>
            </a:r>
          </a:p>
          <a:p>
            <a:pPr>
              <a:defRPr sz="2400"/>
            </a:pPr>
            <a:r>
              <a:t>ČTÚ údaji nedisponoval, obrátil se na příslušný Městský úřad jako povinný orgán</a:t>
            </a:r>
          </a:p>
          <a:p>
            <a:pPr>
              <a:defRPr sz="2400"/>
            </a:pPr>
            <a:r>
              <a:t>Městský úřad disponoval pouze částečnými údaji, ty poskytl ČTÚ</a:t>
            </a:r>
          </a:p>
          <a:p>
            <a:pPr>
              <a:defRPr sz="2400"/>
            </a:pPr>
            <a:r>
              <a:t>ČTÚ získané údaje poskytl oprávněné osobě spolu se sdělením, že ve zbytku se může obrátit přímo na povinnou osobu </a:t>
            </a:r>
            <a:r>
              <a:rPr sz="2200"/>
              <a:t>(dle § 6 odst. 6)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Související předpisy</a:t>
            </a:r>
          </a:p>
        </p:txBody>
      </p:sp>
      <p:sp>
        <p:nvSpPr>
          <p:cNvPr id="21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b="1"/>
            </a:pPr>
            <a:r>
              <a:t>Stavební zákon</a:t>
            </a:r>
          </a:p>
          <a:p>
            <a:pPr marL="0" indent="0">
              <a:lnSpc>
                <a:spcPct val="81000"/>
              </a:lnSpc>
              <a:buSzTx/>
              <a:buNone/>
              <a:defRPr b="1"/>
            </a:pPr>
            <a:r>
              <a:t>§ 23a – oprávněný investor</a:t>
            </a:r>
          </a:p>
          <a:p>
            <a:pPr>
              <a:lnSpc>
                <a:spcPct val="81000"/>
              </a:lnSpc>
              <a:defRPr sz="2200"/>
            </a:pPr>
            <a:r>
              <a:t>Je jednotlivě vyrozuměn o úkonech správního orgánu při projednávání zásad úz. rozvoje, úz. plánu nebo regulačního plánu</a:t>
            </a:r>
          </a:p>
          <a:p>
            <a:pPr>
              <a:lnSpc>
                <a:spcPct val="81000"/>
              </a:lnSpc>
              <a:defRPr sz="2200"/>
            </a:pPr>
            <a:r>
              <a:t>Na seznam zapsán na žádost, na 5 let</a:t>
            </a:r>
          </a:p>
          <a:p>
            <a:pPr>
              <a:lnSpc>
                <a:spcPct val="81000"/>
              </a:lnSpc>
              <a:defRPr sz="2200"/>
            </a:pPr>
            <a:r>
              <a:t>V žádosti OI uvede své zájmové oblasti (seznam obcí)</a:t>
            </a:r>
          </a:p>
          <a:p>
            <a:pPr>
              <a:lnSpc>
                <a:spcPct val="81000"/>
              </a:lnSpc>
              <a:defRPr sz="2200"/>
            </a:pPr>
            <a:r>
              <a:t>krajské úřady zveřejňují seznam oprávněných investorů včetně zájmových oblastí</a:t>
            </a:r>
          </a:p>
          <a:p>
            <a:pPr>
              <a:lnSpc>
                <a:spcPct val="81000"/>
              </a:lnSpc>
              <a:defRPr sz="22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Oprávnění investorové Středočeský kraj</a:t>
            </a:r>
            <a:r>
              <a:t> (příklad)</a:t>
            </a:r>
          </a:p>
          <a:p>
            <a:pPr>
              <a:lnSpc>
                <a:spcPct val="81000"/>
              </a:lnSpc>
              <a:defRPr sz="22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Institut plánování - věřejně prospěšné stavby</a:t>
            </a:r>
          </a:p>
        </p:txBody>
      </p:sp>
      <p:sp>
        <p:nvSpPr>
          <p:cNvPr id="212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Související předpisy</a:t>
            </a:r>
          </a:p>
        </p:txBody>
      </p:sp>
      <p:sp>
        <p:nvSpPr>
          <p:cNvPr id="218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692726" y="1690688"/>
            <a:ext cx="10661075" cy="43317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400" b="1"/>
            </a:pPr>
            <a:r>
              <a:t>Zákon o urychlení výstavby (416/2009 Sb.)</a:t>
            </a:r>
            <a:endParaRPr sz="2500"/>
          </a:p>
          <a:p>
            <a:pPr marL="0" indent="0">
              <a:lnSpc>
                <a:spcPct val="81000"/>
              </a:lnSpc>
              <a:buSzTx/>
              <a:buNone/>
              <a:defRPr sz="2400" b="1"/>
            </a:pPr>
            <a:r>
              <a:t>§ 2i</a:t>
            </a:r>
            <a:endParaRPr sz="2500"/>
          </a:p>
          <a:p>
            <a:pPr marL="0" indent="0" algn="just">
              <a:lnSpc>
                <a:spcPct val="81000"/>
              </a:lnSpc>
              <a:buSzTx/>
              <a:buNone/>
              <a:defRPr sz="2200"/>
            </a:pPr>
            <a:r>
              <a:t>(1) Rozhodnutí o umístění stavby ani územní souhlas podle stavebního zákona </a:t>
            </a:r>
            <a:r>
              <a:rPr b="1"/>
              <a:t>nevyžadují přípojky elektronických komunikací do délky 100 metrů</a:t>
            </a:r>
            <a:r>
              <a:t>; to neplatí v případech, kdy je vyžadováno závazné stanovisko k posouzení vlivů provedení záměru na životní prostředí podle zákona o posuzování vlivů na životní prostředí.“</a:t>
            </a:r>
            <a:endParaRPr sz="2500"/>
          </a:p>
          <a:p>
            <a:pPr marL="0" indent="0" algn="just">
              <a:lnSpc>
                <a:spcPct val="81000"/>
              </a:lnSpc>
              <a:buSzTx/>
              <a:buNone/>
              <a:defRPr sz="2200"/>
            </a:pPr>
            <a:r>
              <a:t>(2) K užívání stavby infrastruktury elektronických komunikací </a:t>
            </a:r>
            <a:r>
              <a:rPr b="1"/>
              <a:t>se nevyžaduje kolaudační souhlas ani kolaudační rozhodnutí podle stavebního zákona </a:t>
            </a:r>
            <a:r>
              <a:t>. Stavebník předloží do 60 dnů ode dne zahájení užívání stavby příslušnému stavebnímu úřadu údaje určující polohu definičního bodu stavby, dokumentaci skutečného provedení stavby, pokud při jejím provádění došlo k nepodstatným odchylkám oproti ověřené dokumentaci nebo ověřené projektové dokumentaci, a geometrický plán umístění stavby. </a:t>
            </a:r>
          </a:p>
        </p:txBody>
      </p:sp>
      <p:sp>
        <p:nvSpPr>
          <p:cNvPr id="219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52235"/>
            <a:ext cx="273656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Diskuze</a:t>
            </a:r>
            <a:endParaRPr dirty="0">
              <a:latin typeface="Wingdings"/>
              <a:ea typeface="Wingdings"/>
              <a:cs typeface="Wingdings"/>
              <a:sym typeface="Wingdings"/>
            </a:endParaRPr>
          </a:p>
        </p:txBody>
      </p:sp>
      <p:pic>
        <p:nvPicPr>
          <p:cNvPr id="225" name="Zástupný symbol pro obsah 7" descr="Zástupný symbol pro obsah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27" y="1690688"/>
            <a:ext cx="6313746" cy="4209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868680">
              <a:defRPr sz="4180"/>
            </a:pPr>
            <a:r>
              <a:t>Děkujeme za pozornost.</a:t>
            </a:r>
            <a:br/>
            <a:endParaRPr/>
          </a:p>
        </p:txBody>
      </p:sp>
      <p:sp>
        <p:nvSpPr>
          <p:cNvPr id="229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838200" y="1530625"/>
            <a:ext cx="10515600" cy="4356828"/>
          </a:xfrm>
          <a:prstGeom prst="rect">
            <a:avLst/>
          </a:prstGeom>
        </p:spPr>
        <p:txBody>
          <a:bodyPr/>
          <a:lstStyle/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r>
              <a:rPr dirty="0"/>
              <a:t>Výbor Nezávislého ICT průmyslu</a:t>
            </a:r>
            <a:r>
              <a:rPr lang="cs-CZ" dirty="0"/>
              <a:t> z.s.</a:t>
            </a:r>
            <a:r>
              <a:rPr dirty="0"/>
              <a:t> a Český </a:t>
            </a:r>
            <a:r>
              <a:rPr dirty="0" err="1"/>
              <a:t>telekomunikační</a:t>
            </a:r>
            <a:r>
              <a:rPr dirty="0"/>
              <a:t> </a:t>
            </a:r>
            <a:r>
              <a:rPr dirty="0" err="1"/>
              <a:t>klastr</a:t>
            </a:r>
            <a:r>
              <a:rPr lang="cs-CZ" dirty="0"/>
              <a:t> z.s.</a:t>
            </a: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2000"/>
            </a:pPr>
            <a:endParaRPr dirty="0"/>
          </a:p>
          <a:p>
            <a:pPr marL="0" indent="45719" algn="ctr">
              <a:spcBef>
                <a:spcPts val="600"/>
              </a:spcBef>
              <a:buSzTx/>
              <a:buNone/>
              <a:defRPr sz="1500"/>
            </a:pPr>
            <a:r>
              <a:rPr dirty="0" err="1"/>
              <a:t>Veškeré</a:t>
            </a:r>
            <a:r>
              <a:rPr dirty="0"/>
              <a:t> </a:t>
            </a:r>
            <a:r>
              <a:rPr dirty="0" err="1"/>
              <a:t>použité</a:t>
            </a:r>
            <a:r>
              <a:rPr dirty="0"/>
              <a:t> </a:t>
            </a:r>
            <a:r>
              <a:rPr dirty="0" err="1"/>
              <a:t>obrázky</a:t>
            </a:r>
            <a:r>
              <a:rPr dirty="0"/>
              <a:t> a </a:t>
            </a:r>
            <a:r>
              <a:rPr dirty="0" err="1"/>
              <a:t>animace</a:t>
            </a:r>
            <a:r>
              <a:rPr dirty="0"/>
              <a:t> v </a:t>
            </a:r>
            <a:r>
              <a:rPr dirty="0" err="1"/>
              <a:t>této</a:t>
            </a:r>
            <a:r>
              <a:rPr dirty="0"/>
              <a:t> </a:t>
            </a:r>
            <a:r>
              <a:rPr dirty="0" err="1"/>
              <a:t>prezentaci</a:t>
            </a:r>
            <a:r>
              <a:rPr dirty="0"/>
              <a:t> </a:t>
            </a:r>
            <a:r>
              <a:rPr dirty="0" err="1"/>
              <a:t>byly</a:t>
            </a:r>
            <a:r>
              <a:rPr dirty="0"/>
              <a:t> </a:t>
            </a:r>
            <a:r>
              <a:rPr dirty="0" err="1"/>
              <a:t>užity</a:t>
            </a:r>
            <a:r>
              <a:rPr dirty="0"/>
              <a:t> pod </a:t>
            </a:r>
            <a:r>
              <a:rPr dirty="0" err="1"/>
              <a:t>licencí</a:t>
            </a:r>
            <a:r>
              <a:rPr dirty="0"/>
              <a:t> Creative Commons (CC). Toto se </a:t>
            </a:r>
            <a:r>
              <a:rPr dirty="0" err="1"/>
              <a:t>vztahuje</a:t>
            </a:r>
            <a:r>
              <a:rPr dirty="0"/>
              <a:t> </a:t>
            </a:r>
            <a:r>
              <a:rPr dirty="0" err="1"/>
              <a:t>výhradně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obrázky</a:t>
            </a:r>
            <a:r>
              <a:rPr dirty="0"/>
              <a:t> a </a:t>
            </a:r>
            <a:r>
              <a:rPr dirty="0" err="1"/>
              <a:t>animace</a:t>
            </a:r>
            <a:r>
              <a:rPr dirty="0"/>
              <a:t>, </a:t>
            </a:r>
            <a:r>
              <a:rPr dirty="0" err="1"/>
              <a:t>nikoliv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samotný</a:t>
            </a:r>
            <a:r>
              <a:rPr dirty="0"/>
              <a:t> text </a:t>
            </a:r>
            <a:r>
              <a:rPr dirty="0" err="1"/>
              <a:t>prezentace</a:t>
            </a:r>
            <a:r>
              <a:rPr sz="2000" dirty="0"/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Základní myšlenka</a:t>
            </a:r>
          </a:p>
        </p:txBody>
      </p:sp>
      <p:sp>
        <p:nvSpPr>
          <p:cNvPr id="82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t>Usnadnění budování vysokorychlostních sítí elektronických komunikací (min. 30Mb/s) prostřednictvím společného využívání stávající a koordinací výstavby nové fyzické infrastruktury</a:t>
            </a:r>
          </a:p>
          <a:p>
            <a:pPr marL="0" indent="0" algn="just">
              <a:spcBef>
                <a:spcPts val="600"/>
              </a:spcBef>
              <a:buSzTx/>
              <a:buNone/>
            </a:pPr>
            <a:r>
              <a:t>	</a:t>
            </a:r>
            <a:r>
              <a:rPr b="1"/>
              <a:t>výstavba sítí s co možná nejnižšími náklady</a:t>
            </a:r>
          </a:p>
        </p:txBody>
      </p:sp>
      <p:sp>
        <p:nvSpPr>
          <p:cNvPr id="83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164901" y="6452235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84" name="Šipka: doprava 6"/>
          <p:cNvSpPr/>
          <p:nvPr/>
        </p:nvSpPr>
        <p:spPr>
          <a:xfrm>
            <a:off x="1107831" y="4021713"/>
            <a:ext cx="637843" cy="2989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5" name="Obrázek 21" descr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271" y="4119784"/>
            <a:ext cx="2575075" cy="1716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Diagram 6"/>
          <p:cNvGrpSpPr/>
          <p:nvPr/>
        </p:nvGrpSpPr>
        <p:grpSpPr>
          <a:xfrm>
            <a:off x="1281407" y="1786648"/>
            <a:ext cx="7670559" cy="4118071"/>
            <a:chOff x="0" y="0"/>
            <a:chExt cx="7670558" cy="4118069"/>
          </a:xfrm>
        </p:grpSpPr>
        <p:sp>
          <p:nvSpPr>
            <p:cNvPr id="88" name="Tvar"/>
            <p:cNvSpPr/>
            <p:nvPr/>
          </p:nvSpPr>
          <p:spPr>
            <a:xfrm rot="5400000">
              <a:off x="1832743" y="1853546"/>
              <a:ext cx="1089218" cy="166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72"/>
                  </a:moveTo>
                  <a:lnTo>
                    <a:pt x="12653" y="16972"/>
                  </a:lnTo>
                  <a:lnTo>
                    <a:pt x="12653" y="5043"/>
                  </a:lnTo>
                  <a:lnTo>
                    <a:pt x="10800" y="5043"/>
                  </a:lnTo>
                  <a:lnTo>
                    <a:pt x="16200" y="0"/>
                  </a:lnTo>
                  <a:lnTo>
                    <a:pt x="21600" y="5043"/>
                  </a:lnTo>
                  <a:lnTo>
                    <a:pt x="19747" y="5043"/>
                  </a:lnTo>
                  <a:lnTo>
                    <a:pt x="1974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F0"/>
            </a:solidFill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91" name="Seskupit"/>
            <p:cNvGrpSpPr/>
            <p:nvPr/>
          </p:nvGrpSpPr>
          <p:grpSpPr>
            <a:xfrm>
              <a:off x="0" y="0"/>
              <a:ext cx="2784459" cy="2162629"/>
              <a:chOff x="0" y="0"/>
              <a:chExt cx="2784458" cy="2162628"/>
            </a:xfrm>
          </p:grpSpPr>
          <p:sp>
            <p:nvSpPr>
              <p:cNvPr id="89" name="Zaoblený obdélník"/>
              <p:cNvSpPr/>
              <p:nvPr/>
            </p:nvSpPr>
            <p:spPr>
              <a:xfrm>
                <a:off x="0" y="0"/>
                <a:ext cx="2784459" cy="2162629"/>
              </a:xfrm>
              <a:prstGeom prst="roundRect">
                <a:avLst>
                  <a:gd name="adj" fmla="val 16670"/>
                </a:avLst>
              </a:prstGeom>
              <a:solidFill>
                <a:srgbClr val="003C71"/>
              </a:solidFill>
              <a:ln w="12700" cap="flat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" name="Směrnice Evropského parlamentu a Rady 2014/61/EU"/>
              <p:cNvSpPr txBox="1"/>
              <p:nvPr/>
            </p:nvSpPr>
            <p:spPr>
              <a:xfrm>
                <a:off x="105590" y="332013"/>
                <a:ext cx="2573279" cy="1498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Směrnice Evropského parlamentu a Rady 2014/61/EU </a:t>
                </a:r>
              </a:p>
            </p:txBody>
          </p:sp>
        </p:grpSp>
        <p:grpSp>
          <p:nvGrpSpPr>
            <p:cNvPr id="94" name="Seskupit"/>
            <p:cNvGrpSpPr/>
            <p:nvPr/>
          </p:nvGrpSpPr>
          <p:grpSpPr>
            <a:xfrm>
              <a:off x="3268267" y="1659350"/>
              <a:ext cx="2869206" cy="2458720"/>
              <a:chOff x="0" y="0"/>
              <a:chExt cx="2869204" cy="2458719"/>
            </a:xfrm>
          </p:grpSpPr>
          <p:sp>
            <p:nvSpPr>
              <p:cNvPr id="92" name="Zaoblený obdélník"/>
              <p:cNvSpPr/>
              <p:nvPr/>
            </p:nvSpPr>
            <p:spPr>
              <a:xfrm>
                <a:off x="0" y="130198"/>
                <a:ext cx="2869205" cy="2198324"/>
              </a:xfrm>
              <a:prstGeom prst="roundRect">
                <a:avLst>
                  <a:gd name="adj" fmla="val 16670"/>
                </a:avLst>
              </a:prstGeom>
              <a:solidFill>
                <a:srgbClr val="003C71"/>
              </a:solidFill>
              <a:ln w="12700" cap="flat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" name="Zákon o opatřeních ke snížení nákladů na zavádění vysokorychlostních sítí el. komunikací"/>
              <p:cNvSpPr txBox="1"/>
              <p:nvPr/>
            </p:nvSpPr>
            <p:spPr>
              <a:xfrm>
                <a:off x="107333" y="0"/>
                <a:ext cx="2654540" cy="24587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Zákon o opatřeních ke snížení nákladů na zavádění vysokorychlostních sítí el. komunikací </a:t>
                </a:r>
              </a:p>
            </p:txBody>
          </p:sp>
        </p:grpSp>
        <p:sp>
          <p:nvSpPr>
            <p:cNvPr id="95" name="Účinnost  k 25.7.2017"/>
            <p:cNvSpPr txBox="1"/>
            <p:nvPr/>
          </p:nvSpPr>
          <p:spPr>
            <a:xfrm>
              <a:off x="6017089" y="2716788"/>
              <a:ext cx="1653470" cy="970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sp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ts val="300"/>
                </a:spcBef>
                <a:defRPr sz="2000">
                  <a:solidFill>
                    <a:srgbClr val="FF0000"/>
                  </a:solidFill>
                </a:defRPr>
              </a:pPr>
              <a:r>
                <a:t>	Účinnost </a:t>
              </a:r>
              <a:br/>
              <a:r>
                <a:t>k 25.7.2017 </a:t>
              </a:r>
            </a:p>
          </p:txBody>
        </p:sp>
      </p:grpSp>
      <p:sp>
        <p:nvSpPr>
          <p:cNvPr id="97" name="Nadpis 1"/>
          <p:cNvSpPr txBox="1">
            <a:spLocks noGrp="1"/>
          </p:cNvSpPr>
          <p:nvPr>
            <p:ph type="title"/>
          </p:nvPr>
        </p:nvSpPr>
        <p:spPr>
          <a:xfrm>
            <a:off x="1181100" y="238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Transpozice směrnice</a:t>
            </a:r>
          </a:p>
        </p:txBody>
      </p:sp>
      <p:pic>
        <p:nvPicPr>
          <p:cNvPr id="98" name="Zástupný symbol pro obsah 8" descr="Zástupný symbol pro obsah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2725" y="1945259"/>
            <a:ext cx="1201523" cy="80101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164901" y="6452235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00" name="Obrázek 10" descr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299" y="3704137"/>
            <a:ext cx="1134269" cy="757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Základní pojmy</a:t>
            </a:r>
          </a:p>
        </p:txBody>
      </p:sp>
      <p:sp>
        <p:nvSpPr>
          <p:cNvPr id="10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8352295" cy="4061830"/>
          </a:xfrm>
          <a:prstGeom prst="rect">
            <a:avLst/>
          </a:prstGeom>
        </p:spPr>
        <p:txBody>
          <a:bodyPr/>
          <a:lstStyle/>
          <a:p>
            <a:pPr>
              <a:defRPr sz="2000" b="1"/>
            </a:pPr>
            <a:r>
              <a:t>Povinný orgán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defRPr sz="2000"/>
            </a:pPr>
            <a:r>
              <a:t>orgán moci výkonné (ERÚ, vodoprávní úřad), orgán ÚSC (stavební úřad), právnická osoba – orgán, který by mohl mít informace o FI</a:t>
            </a:r>
            <a:endParaRPr sz="2400"/>
          </a:p>
          <a:p>
            <a:pPr>
              <a:lnSpc>
                <a:spcPct val="110000"/>
              </a:lnSpc>
              <a:defRPr sz="2000" b="1"/>
            </a:pPr>
            <a:r>
              <a:t>Povinná osoba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defRPr sz="2000"/>
            </a:pPr>
            <a:r>
              <a:t>Operátor, provozovatel FI, vlastník FI</a:t>
            </a:r>
            <a:endParaRPr sz="2400"/>
          </a:p>
          <a:p>
            <a:pPr>
              <a:lnSpc>
                <a:spcPct val="110000"/>
              </a:lnSpc>
              <a:spcBef>
                <a:spcPts val="600"/>
              </a:spcBef>
              <a:defRPr sz="2000" b="1"/>
            </a:pPr>
            <a:r>
              <a:t>Oprávněná osoba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defRPr sz="2000"/>
            </a:pPr>
            <a:r>
              <a:t>Operátor, povinný orgán</a:t>
            </a:r>
          </a:p>
        </p:txBody>
      </p:sp>
      <p:sp>
        <p:nvSpPr>
          <p:cNvPr id="105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164901" y="6452235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Základní pojmy</a:t>
            </a:r>
          </a:p>
        </p:txBody>
      </p:sp>
      <p:sp>
        <p:nvSpPr>
          <p:cNvPr id="111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199" y="1825623"/>
            <a:ext cx="8586538" cy="41967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000" b="1"/>
            </a:pPr>
            <a:r>
              <a:t>Fyzická infrastruktura (FI)</a:t>
            </a:r>
            <a:endParaRPr sz="2300"/>
          </a:p>
          <a:p>
            <a:pPr marL="685800" lvl="1" indent="-228600">
              <a:lnSpc>
                <a:spcPct val="99000"/>
              </a:lnSpc>
              <a:spcBef>
                <a:spcPts val="600"/>
              </a:spcBef>
              <a:defRPr sz="2000"/>
            </a:pPr>
            <a:r>
              <a:t>prvek sítě, který je určen k umístění jiných prvků sítě</a:t>
            </a:r>
          </a:p>
          <a:p>
            <a:pPr>
              <a:defRPr sz="2000" b="1"/>
            </a:pPr>
            <a:r>
              <a:t>Vysokorychlostní síť</a:t>
            </a:r>
            <a:endParaRPr sz="2300"/>
          </a:p>
          <a:p>
            <a:pPr marL="685800" lvl="1" indent="-228600">
              <a:spcBef>
                <a:spcPts val="600"/>
              </a:spcBef>
              <a:defRPr sz="2000"/>
            </a:pPr>
            <a:r>
              <a:t>síť umožňující služby připojení s rychlostí min. 30 Mb/s</a:t>
            </a:r>
          </a:p>
          <a:p>
            <a:pPr>
              <a:lnSpc>
                <a:spcPct val="81000"/>
              </a:lnSpc>
              <a:defRPr sz="2000" b="1"/>
            </a:pPr>
            <a:r>
              <a:t>Přístupový bod budovy</a:t>
            </a:r>
            <a:endParaRPr sz="2300"/>
          </a:p>
          <a:p>
            <a:pPr marL="685800" lvl="1" indent="-228600" algn="just">
              <a:lnSpc>
                <a:spcPct val="81000"/>
              </a:lnSpc>
              <a:spcBef>
                <a:spcPts val="600"/>
              </a:spcBef>
              <a:defRPr sz="2000"/>
            </a:pPr>
            <a:r>
              <a:t>fyzický bod, jehož prostřednictvím je více operátorům současně umožněno připojení k FI uvnitř budovy připravené pro připojení o rychlosti nejméně 30 Mb/s</a:t>
            </a:r>
          </a:p>
          <a:p>
            <a:pPr>
              <a:lnSpc>
                <a:spcPct val="81000"/>
              </a:lnSpc>
              <a:defRPr sz="2000" b="1"/>
            </a:pPr>
            <a:r>
              <a:t>Přípojka el. komunikací</a:t>
            </a:r>
            <a:endParaRPr sz="2300"/>
          </a:p>
          <a:p>
            <a:pPr marL="685800" lvl="1" indent="-228600" algn="just">
              <a:lnSpc>
                <a:spcPct val="81000"/>
              </a:lnSpc>
              <a:spcBef>
                <a:spcPts val="600"/>
              </a:spcBef>
              <a:defRPr sz="2000"/>
            </a:pPr>
            <a:r>
              <a:t>část sítě elektronických komunikací, která umožňuje připojení koncového bodu sítě k rozhraní veřejné komunikační sítě</a:t>
            </a:r>
          </a:p>
        </p:txBody>
      </p:sp>
      <p:pic>
        <p:nvPicPr>
          <p:cNvPr id="112" name="Obrázek 11" descr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155" y="819736"/>
            <a:ext cx="3035445" cy="2593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Jednotné informační místo (JIM)</a:t>
            </a:r>
          </a:p>
        </p:txBody>
      </p:sp>
      <p:sp>
        <p:nvSpPr>
          <p:cNvPr id="118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11164901" y="6452235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19" name="Zástupný symbol pro obsah 12" descr="Zástupný symbol pro obsah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8" y="1377637"/>
            <a:ext cx="10021456" cy="4846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rázek 4" descr="Obrázek 4"/>
          <p:cNvPicPr>
            <a:picLocks noChangeAspect="1"/>
          </p:cNvPicPr>
          <p:nvPr/>
        </p:nvPicPr>
        <p:blipFill>
          <a:blip r:embed="rId2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Jednotné informační místo (JIM)</a:t>
            </a:r>
          </a:p>
        </p:txBody>
      </p:sp>
      <p:sp>
        <p:nvSpPr>
          <p:cNvPr id="12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200"/>
            </a:pPr>
            <a:r>
              <a:t>zprostředkovává oprávněným osobám </a:t>
            </a:r>
            <a:r>
              <a:rPr b="1"/>
              <a:t>informace o FI povinných osob</a:t>
            </a:r>
          </a:p>
          <a:p>
            <a:pPr>
              <a:lnSpc>
                <a:spcPct val="100000"/>
              </a:lnSpc>
              <a:defRPr sz="2200"/>
            </a:pPr>
            <a:r>
              <a:t>zveřejňuje: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defRPr sz="2200"/>
            </a:pPr>
            <a:r>
              <a:t>podmínky a postupy podle zákona 194/2017 Sb.</a:t>
            </a:r>
            <a:endParaRPr sz="2400"/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defRPr sz="2200"/>
            </a:pPr>
            <a:r>
              <a:t>pravomocná rozhodnutí podle zákona 194/2017 Sb.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defRPr sz="2200"/>
            </a:pPr>
            <a:r>
              <a:t>vzory smluv jím vytvořené</a:t>
            </a:r>
            <a:endParaRPr sz="2400"/>
          </a:p>
          <a:p>
            <a:pPr marL="1143000" lvl="2" indent="-228600">
              <a:lnSpc>
                <a:spcPct val="100000"/>
              </a:lnSpc>
              <a:spcBef>
                <a:spcPts val="500"/>
              </a:spcBef>
              <a:defRPr sz="2000"/>
            </a:pPr>
            <a:r>
              <a:t>smlouva o přístupu k FI</a:t>
            </a:r>
          </a:p>
          <a:p>
            <a:pPr marL="1143000" lvl="2" indent="-228600">
              <a:lnSpc>
                <a:spcPct val="100000"/>
              </a:lnSpc>
              <a:spcBef>
                <a:spcPts val="500"/>
              </a:spcBef>
              <a:defRPr sz="2000"/>
            </a:pPr>
            <a:r>
              <a:t>smlouva o průzkumu FI</a:t>
            </a:r>
          </a:p>
          <a:p>
            <a:pPr marL="1143000" lvl="2" indent="-228600">
              <a:lnSpc>
                <a:spcPct val="100000"/>
              </a:lnSpc>
              <a:spcBef>
                <a:spcPts val="500"/>
              </a:spcBef>
              <a:defRPr sz="2000"/>
            </a:pPr>
            <a:r>
              <a:t>smlouva o koordinaci stavebních prací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rázek 4" descr="Obrázek 4"/>
          <p:cNvPicPr>
            <a:picLocks noChangeAspect="1"/>
          </p:cNvPicPr>
          <p:nvPr/>
        </p:nvPicPr>
        <p:blipFill>
          <a:blip r:embed="rId3"/>
          <a:srcRect t="20775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Nadpis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Jednotné informační místo (JIM)</a:t>
            </a:r>
          </a:p>
        </p:txBody>
      </p:sp>
      <p:sp>
        <p:nvSpPr>
          <p:cNvPr id="129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618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200"/>
            </a:pPr>
            <a:r>
              <a:t>Dále shromažďuje </a:t>
            </a:r>
            <a:r>
              <a:rPr b="1"/>
              <a:t>SOUBORY MINIMÁLNÍCH ÚDAJŮ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defRPr sz="2000"/>
            </a:pPr>
            <a:r>
              <a:t>Z vlastní úřední činnosti, nebo</a:t>
            </a:r>
            <a:endParaRPr sz="2400"/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defRPr sz="2000"/>
            </a:pPr>
            <a:r>
              <a:t>Poskytnuté povinnými osobami</a:t>
            </a:r>
            <a:endParaRPr sz="2400"/>
          </a:p>
          <a:p>
            <a:pPr marL="0" lvl="1" indent="457200">
              <a:lnSpc>
                <a:spcPct val="100000"/>
              </a:lnSpc>
              <a:spcBef>
                <a:spcPts val="500"/>
              </a:spcBef>
              <a:buSzTx/>
              <a:buNone/>
              <a:defRPr sz="2200"/>
            </a:pPr>
            <a:endParaRPr sz="2400"/>
          </a:p>
          <a:p>
            <a:pPr marL="0" lvl="1" indent="457200">
              <a:lnSpc>
                <a:spcPct val="100000"/>
              </a:lnSpc>
              <a:spcBef>
                <a:spcPts val="500"/>
              </a:spcBef>
              <a:buSzTx/>
              <a:buNone/>
              <a:defRPr sz="2200"/>
            </a:pPr>
            <a:r>
              <a:t>a ty poté na žádost oprávněné osoby poskytuje.</a:t>
            </a:r>
          </a:p>
        </p:txBody>
      </p:sp>
      <p:pic>
        <p:nvPicPr>
          <p:cNvPr id="130" name="Obrázek 7" descr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929" y="2861953"/>
            <a:ext cx="4034001" cy="302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2080</Words>
  <Application>Microsoft Office PowerPoint</Application>
  <PresentationFormat>Širokoúhlá obrazovka</PresentationFormat>
  <Paragraphs>250</Paragraphs>
  <Slides>25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Fira Sans</vt:lpstr>
      <vt:lpstr>Fira Sans Book</vt:lpstr>
      <vt:lpstr>Wingdings</vt:lpstr>
      <vt:lpstr>Motív Office</vt:lpstr>
      <vt:lpstr>Aplikační praxe zákona o usnadnění výstavby (zákon č. 194/2017 Sb., o opatřeních ke snížení nákladů na zavádění vysokorychlostních sítí  el. komunikací )</vt:lpstr>
      <vt:lpstr>Obsah prezentace:</vt:lpstr>
      <vt:lpstr>Základní myšlenka</vt:lpstr>
      <vt:lpstr>Transpozice směrnice</vt:lpstr>
      <vt:lpstr>Základní pojmy</vt:lpstr>
      <vt:lpstr>Základní pojmy</vt:lpstr>
      <vt:lpstr>Jednotné informační místo (JIM)</vt:lpstr>
      <vt:lpstr>Jednotné informační místo (JIM)</vt:lpstr>
      <vt:lpstr>Jednotné informační místo (JIM)</vt:lpstr>
      <vt:lpstr>Jednotné informační místo (JIM)</vt:lpstr>
      <vt:lpstr>Nástroje usnadnění výstavby VSEK:</vt:lpstr>
      <vt:lpstr>Nástroje usnadnění výstavby VSEK:</vt:lpstr>
      <vt:lpstr>Přístup k FI</vt:lpstr>
      <vt:lpstr>Poskytování údajů o FI</vt:lpstr>
      <vt:lpstr>Nástroje usnadnění výstavby VSEK:</vt:lpstr>
      <vt:lpstr>Průzkum na místě</vt:lpstr>
      <vt:lpstr>Koordinace stavebních prací</vt:lpstr>
      <vt:lpstr>Informace o stavebních pracích</vt:lpstr>
      <vt:lpstr>Možnost obrátit se na ČTÚ</vt:lpstr>
      <vt:lpstr>Sankce</vt:lpstr>
      <vt:lpstr>Příklad z praxe</vt:lpstr>
      <vt:lpstr>Související předpisy</vt:lpstr>
      <vt:lpstr>Související předpisy</vt:lpstr>
      <vt:lpstr>Diskuze</vt:lpstr>
      <vt:lpstr>Děkujeme za pozornost.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Aplikační praxe zákona o usnadnění výstavby (zákon č. 194/2017 Sb., o opatřeních ke snížení nákladů na zavádění vysokorychlostních sítí  el. komunikací )</dc:title>
  <dc:creator>Jakub Rejzek</dc:creator>
  <cp:lastModifiedBy>Jakub Rejzek</cp:lastModifiedBy>
  <cp:revision>2</cp:revision>
  <dcterms:modified xsi:type="dcterms:W3CDTF">2019-06-09T15:01:03Z</dcterms:modified>
</cp:coreProperties>
</file>