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5" r:id="rId6"/>
    <p:sldId id="274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4D2AD-48D3-494F-8B0E-E403A56C7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FFF4AC-C930-4E97-B898-CBDD4E4A5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157BB-A9E3-48A9-8484-C0884E7E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640F78-31AA-400B-B6DB-8E5E1630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52EE68-F084-4460-B14A-D3CE13B5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8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0FF9D-11A7-45FA-9804-6306E336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CC31A0-38AB-4DE7-81C7-6094C28B5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78C3AD-A468-4A6B-BC82-227DE841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18799D-0276-47CA-BDCF-19E072DF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91E7BB-B70A-40C5-8DA8-62E0C0B7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11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7B8BD5-1487-4507-9419-39E09B7EF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099A07-FE15-4279-88E4-AC88A3508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DEBB0B-D917-4FA4-97D4-5EAE455A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90C25B-9C02-42A7-9471-88D4CB5A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450C2D-C868-4AF8-AC99-D4D69702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3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0CE26-8DBA-4B1E-84CF-5EFE4BCA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EDF20-9D99-4C1F-A3C1-F5F8A46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0A312B-B158-46CD-85E8-079E7FCA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D726F8-37A2-4E4E-BCB0-B7CAAAB9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BC8F2-286F-426C-9815-4AE953BA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18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C4ED6-008B-4A11-B442-2D3EBBC5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A993A7-22A3-40EC-949F-70F857A57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24C394-76F1-421C-80AF-D7FDFC75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D56779-A910-48DA-AA36-818EE809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1EADCD-DFDD-4041-A102-A770D60C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4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3225D-78A6-4F78-913B-9E2D9141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548EA-7533-4FCD-B6E1-61D8276C8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86172C-8338-4D80-89A2-6E3FE803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3E6F8E-0428-4FE0-B55F-69687463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EDC5F8-DF53-4B07-9A5D-E8A36201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ED5E17-C222-4A78-817F-FA7D6719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35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ED8D5-E8EC-4B88-9CE7-83AD39C1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D86AB9-3532-4BCF-A975-50A4029E7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BC0262-B924-4F4A-A823-AA7032CDD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94681D-C3AD-4403-8BE7-2115CC619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4993EE-C131-4919-87B7-7A84EA312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9EFE22-BE8B-42D6-8AE5-DC1D205D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E473FC-CE25-4FCF-85AF-FDD254B7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E037E7-5774-4AF7-8F89-186E5BBE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64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4DE82-505E-4D00-B7DF-4FF56DC1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DA730-515C-4C36-86CA-5424A75F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A84937-0AC5-40F9-9CBD-D633EAAF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91152F-B9CC-48DC-A655-19F1F004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7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F9222E-8BED-40E7-9E9F-E071FE19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602ED8-C360-4B1C-A366-A29678D7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C5F214-6C07-427F-B777-99100CF2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4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55A78-2FF2-415C-AFDC-5FB2F897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BF93A4-D34B-4FD9-A5FC-CAC2EB13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53EB72-8B7A-475B-AE40-A5B8CE67C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DAD36A-A2FE-419A-81DC-6C9D0216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1C0FFF-8644-4A6D-8734-EB469CEF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C4E3BB-47DB-4521-B8FD-AE1299FA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4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1AB4E-F3B0-477A-9C6C-A17B3929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201942-44D5-4650-BF38-768AC779E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2B7A87-76C2-4690-B0A0-7E744727C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E0CA36-F68F-4149-9828-81253FD0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7A7893-EAFF-4710-B02E-1CB4658C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AE9847-E4AE-4F47-B0F1-08135A02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03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4DFAFA-BAF5-4013-B3EB-703F97DB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35F9DA-9734-4E8C-B460-4E5DEDEB2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93B90-16FC-4DDA-8B02-19788DCE4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6656-5C02-4888-8A9B-841F05724114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D165B-EBB1-4B18-BFB3-40F7F9FD9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FD6E0A-5545-40BB-BE5D-96B685E35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34E9-A6D8-456E-BC5B-E130B0DDB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0579A-6089-48AD-AAA9-4ADBF440C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60 GHz – teorie, výpočty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AF11A3-B2FE-4C60-B2EA-34E737D73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Výpočty, teorie, provozní očekávání, dostupnost v mm pásmech</a:t>
            </a:r>
          </a:p>
        </p:txBody>
      </p:sp>
    </p:spTree>
    <p:extLst>
      <p:ext uri="{BB962C8B-B14F-4D97-AF65-F5344CB8AC3E}">
        <p14:creationId xmlns:p14="http://schemas.microsoft.com/office/powerpoint/2010/main" val="42340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BFCC9-892D-475A-A6DB-533540EC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60 GHz vs. 80 GHz</a:t>
            </a: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DF0F992B-5D38-45E1-A939-7A2E62193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31597"/>
              </p:ext>
            </p:extLst>
          </p:nvPr>
        </p:nvGraphicFramePr>
        <p:xfrm>
          <a:off x="929161" y="2962140"/>
          <a:ext cx="10333677" cy="231208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34579">
                  <a:extLst>
                    <a:ext uri="{9D8B030D-6E8A-4147-A177-3AD203B41FA5}">
                      <a16:colId xmlns:a16="http://schemas.microsoft.com/office/drawing/2014/main" val="2087101208"/>
                    </a:ext>
                  </a:extLst>
                </a:gridCol>
                <a:gridCol w="1496379">
                  <a:extLst>
                    <a:ext uri="{9D8B030D-6E8A-4147-A177-3AD203B41FA5}">
                      <a16:colId xmlns:a16="http://schemas.microsoft.com/office/drawing/2014/main" val="3594760766"/>
                    </a:ext>
                  </a:extLst>
                </a:gridCol>
                <a:gridCol w="3329940">
                  <a:extLst>
                    <a:ext uri="{9D8B030D-6E8A-4147-A177-3AD203B41FA5}">
                      <a16:colId xmlns:a16="http://schemas.microsoft.com/office/drawing/2014/main" val="1818708171"/>
                    </a:ext>
                  </a:extLst>
                </a:gridCol>
                <a:gridCol w="3172779">
                  <a:extLst>
                    <a:ext uri="{9D8B030D-6E8A-4147-A177-3AD203B41FA5}">
                      <a16:colId xmlns:a16="http://schemas.microsoft.com/office/drawing/2014/main" val="2964183794"/>
                    </a:ext>
                  </a:extLst>
                </a:gridCol>
              </a:tblGrid>
              <a:tr h="1029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Frekvence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Útlum dB/km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u="none" strike="noStrike" dirty="0">
                          <a:effectLst/>
                        </a:rPr>
                        <a:t>Vzdálenost (km) při 5 dB rezervě na únik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Vzdálenost pro 99,99% dostupnost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6284734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60 GHz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14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u="none" strike="noStrike" dirty="0">
                          <a:effectLst/>
                        </a:rPr>
                        <a:t>2,1 (99,2%)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1,4 km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2994678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GHz</a:t>
                      </a:r>
                    </a:p>
                  </a:txBody>
                  <a:tcPr marL="28575" marR="28575" marT="28575" marB="0" anchor="b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(32,4%)</a:t>
                      </a: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 km</a:t>
                      </a: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551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91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D8CE8-CFB5-49E4-B7CE-83EA73082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Mikrotik</a:t>
            </a:r>
            <a:r>
              <a:rPr lang="cs-CZ" dirty="0"/>
              <a:t> 60 GHz </a:t>
            </a:r>
            <a:r>
              <a:rPr lang="cs-CZ" dirty="0" err="1"/>
              <a:t>PtMP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D47B0F-E249-4BC2-A493-0244A43CD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Praktické zkušenosti</a:t>
            </a:r>
          </a:p>
        </p:txBody>
      </p:sp>
    </p:spTree>
    <p:extLst>
      <p:ext uri="{BB962C8B-B14F-4D97-AF65-F5344CB8AC3E}">
        <p14:creationId xmlns:p14="http://schemas.microsoft.com/office/powerpoint/2010/main" val="322690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510C5-A244-4734-8C12-0D571685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testování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7D108-236D-476B-8F3C-8D713FAC8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Testován režim </a:t>
            </a:r>
            <a:r>
              <a:rPr lang="cs-CZ" dirty="0" err="1"/>
              <a:t>PtMP</a:t>
            </a:r>
            <a:r>
              <a:rPr lang="cs-CZ" dirty="0"/>
              <a:t>, v režimu PTP není problém</a:t>
            </a:r>
          </a:p>
          <a:p>
            <a:endParaRPr lang="cs-CZ" dirty="0"/>
          </a:p>
          <a:p>
            <a:r>
              <a:rPr lang="cs-CZ" dirty="0"/>
              <a:t>Testováno na dvou různých místech, různá konfigurace AP i klientů</a:t>
            </a:r>
          </a:p>
          <a:p>
            <a:endParaRPr lang="cs-CZ" dirty="0"/>
          </a:p>
          <a:p>
            <a:r>
              <a:rPr lang="cs-CZ" dirty="0"/>
              <a:t>Průběžně aktualizován FW v obou případech</a:t>
            </a:r>
          </a:p>
          <a:p>
            <a:endParaRPr lang="cs-CZ" dirty="0"/>
          </a:p>
          <a:p>
            <a:r>
              <a:rPr lang="cs-CZ" dirty="0"/>
              <a:t>Vyloučen vliv počasí v obou případech</a:t>
            </a:r>
          </a:p>
        </p:txBody>
      </p:sp>
    </p:spTree>
    <p:extLst>
      <p:ext uri="{BB962C8B-B14F-4D97-AF65-F5344CB8AC3E}">
        <p14:creationId xmlns:p14="http://schemas.microsoft.com/office/powerpoint/2010/main" val="50600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521B9-7E09-4933-8DAF-39F826F10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DE40EA-E9F4-40C1-BB87-BA70DFFCA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měsíce testování nepoužitelné (odpojování klientů, zasekávání), chybovost</a:t>
            </a:r>
          </a:p>
          <a:p>
            <a:endParaRPr lang="cs-CZ" dirty="0"/>
          </a:p>
          <a:p>
            <a:r>
              <a:rPr lang="cs-CZ" dirty="0"/>
              <a:t>S každým novým FW zlepšení, aktuální testy dělány na 6.44.2 a 6.44.3</a:t>
            </a:r>
          </a:p>
          <a:p>
            <a:endParaRPr lang="cs-CZ" dirty="0"/>
          </a:p>
          <a:p>
            <a:r>
              <a:rPr lang="cs-CZ" dirty="0"/>
              <a:t>Max použitelný počet klientů na AP 3-4, jinak ztrátovost</a:t>
            </a:r>
          </a:p>
          <a:p>
            <a:endParaRPr lang="cs-CZ" dirty="0"/>
          </a:p>
          <a:p>
            <a:r>
              <a:rPr lang="cs-CZ" dirty="0"/>
              <a:t>Diagnostiku ztěžují chybějící informace (TX </a:t>
            </a:r>
            <a:r>
              <a:rPr lang="cs-CZ" dirty="0" err="1"/>
              <a:t>Power</a:t>
            </a:r>
            <a:r>
              <a:rPr lang="cs-CZ" dirty="0"/>
              <a:t>, zasekávání RSSI)</a:t>
            </a:r>
          </a:p>
        </p:txBody>
      </p:sp>
    </p:spTree>
    <p:extLst>
      <p:ext uri="{BB962C8B-B14F-4D97-AF65-F5344CB8AC3E}">
        <p14:creationId xmlns:p14="http://schemas.microsoft.com/office/powerpoint/2010/main" val="247890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A416A-581F-4804-A366-6689927E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1 - topologie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07DAFF-9D85-45E2-A0FF-7435CCCB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03" y="1690688"/>
            <a:ext cx="7331410" cy="4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1AF1F-306A-4898-A963-BA860FF2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1 - zkušenosti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E48BD-5D58-480E-9B33-D62B885E7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9130" cy="4351338"/>
          </a:xfrm>
        </p:spPr>
        <p:txBody>
          <a:bodyPr>
            <a:normAutofit/>
          </a:bodyPr>
          <a:lstStyle/>
          <a:p>
            <a:r>
              <a:rPr lang="cs-CZ" dirty="0"/>
              <a:t>Postupné odebírání počtu klientů, finálně AP (</a:t>
            </a:r>
            <a:r>
              <a:rPr lang="cs-CZ" dirty="0" err="1"/>
              <a:t>wAP</a:t>
            </a:r>
            <a:r>
              <a:rPr lang="cs-CZ" dirty="0"/>
              <a:t>) + 2x LHG </a:t>
            </a:r>
          </a:p>
          <a:p>
            <a:pPr lvl="1"/>
            <a:r>
              <a:rPr lang="cs-CZ" dirty="0"/>
              <a:t>Vzdálenost 271m / 273m, RSSI -53 / -54, signál 85/ 80, MSC 8 / 8</a:t>
            </a:r>
          </a:p>
          <a:p>
            <a:pPr marL="457200" lvl="1" indent="0" defTabSz="720725">
              <a:buNone/>
            </a:pPr>
            <a:endParaRPr lang="cs-CZ" dirty="0"/>
          </a:p>
          <a:p>
            <a:r>
              <a:rPr lang="cs-CZ" dirty="0"/>
              <a:t>Největším problémem periodické odpojování klientů, cca jednou za 1-3h</a:t>
            </a:r>
          </a:p>
          <a:p>
            <a:endParaRPr lang="cs-CZ" dirty="0"/>
          </a:p>
          <a:p>
            <a:r>
              <a:rPr lang="cs-CZ" dirty="0"/>
              <a:t>Někdy dojde k trvalému odpojení, nutnost restartovat AP, případně </a:t>
            </a:r>
            <a:r>
              <a:rPr lang="cs-CZ" dirty="0" err="1"/>
              <a:t>vyp</a:t>
            </a:r>
            <a:r>
              <a:rPr lang="cs-CZ" dirty="0"/>
              <a:t>/</a:t>
            </a:r>
            <a:r>
              <a:rPr lang="cs-CZ" dirty="0" err="1"/>
              <a:t>zap</a:t>
            </a:r>
            <a:r>
              <a:rPr lang="cs-CZ" dirty="0"/>
              <a:t> RF část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44458422-4682-4763-9EF9-9097760D6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21073" r="59746" b="8079"/>
          <a:stretch/>
        </p:blipFill>
        <p:spPr>
          <a:xfrm>
            <a:off x="8821883" y="90948"/>
            <a:ext cx="3370117" cy="676705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685CBEF-799F-40AB-B6DD-3830AB67633D}"/>
              </a:ext>
            </a:extLst>
          </p:cNvPr>
          <p:cNvCxnSpPr>
            <a:cxnSpLocks/>
          </p:cNvCxnSpPr>
          <p:nvPr/>
        </p:nvCxnSpPr>
        <p:spPr>
          <a:xfrm>
            <a:off x="5512158" y="4507606"/>
            <a:ext cx="2884868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21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91421-E154-43CA-B8AA-E9F79E5D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1 - zkušenosti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A05C0C-AECD-44D4-A323-4DE9C194A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odpojení klienta nedojde k zaseknutí AP/ovlivnění ostatních klientů</a:t>
            </a:r>
          </a:p>
          <a:p>
            <a:endParaRPr lang="cs-CZ" dirty="0"/>
          </a:p>
          <a:p>
            <a:r>
              <a:rPr lang="cs-CZ" dirty="0"/>
              <a:t>Test propustnosti – cca 400 Mbps per klient full duplex při 2 klientech současně</a:t>
            </a:r>
          </a:p>
        </p:txBody>
      </p:sp>
    </p:spTree>
    <p:extLst>
      <p:ext uri="{BB962C8B-B14F-4D97-AF65-F5344CB8AC3E}">
        <p14:creationId xmlns:p14="http://schemas.microsoft.com/office/powerpoint/2010/main" val="1691728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4B9C4-6F4E-42E8-B29B-EB00143E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2 - topologie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ABB6DFC-7162-4F54-AB9E-5CDE3EFF7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88" y="1559959"/>
            <a:ext cx="6513423" cy="52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8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5E768-CC44-4EBA-84F7-6374CE4F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2 - zkušenosti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C6D6B-C19B-48F5-9B70-9DCAC4DE5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sektory (</a:t>
            </a:r>
            <a:r>
              <a:rPr lang="cs-CZ" dirty="0" err="1"/>
              <a:t>wAP</a:t>
            </a:r>
            <a:r>
              <a:rPr lang="cs-CZ" dirty="0"/>
              <a:t>), na každý připojen 2x LHG klient (</a:t>
            </a:r>
            <a:r>
              <a:rPr lang="cs-CZ" dirty="0" err="1"/>
              <a:t>dish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AP1 - vzdálenost 150m / 165m, RSSI -61 / -56, signál 50/ 80, MSC 8 / 8</a:t>
            </a:r>
          </a:p>
          <a:p>
            <a:pPr lvl="1"/>
            <a:r>
              <a:rPr lang="cs-CZ" dirty="0"/>
              <a:t>AP2 - vzdálenost 350m / 390m, RSSI -61 / -70, signál 50/ 50, MSC 8 / 8</a:t>
            </a:r>
          </a:p>
          <a:p>
            <a:pPr lvl="1"/>
            <a:endParaRPr lang="cs-CZ" dirty="0"/>
          </a:p>
          <a:p>
            <a:r>
              <a:rPr lang="cs-CZ" dirty="0"/>
              <a:t>U obou AP vždy jeden klient drží OK, druhý se připojuje/odpojuje v řádu delších hodin / dnů – viz. Scénář 1</a:t>
            </a:r>
          </a:p>
          <a:p>
            <a:endParaRPr lang="cs-CZ" dirty="0"/>
          </a:p>
          <a:p>
            <a:r>
              <a:rPr lang="cs-CZ" dirty="0"/>
              <a:t>K trvalému odpojení nedochází</a:t>
            </a:r>
          </a:p>
          <a:p>
            <a:endParaRPr lang="cs-CZ" dirty="0"/>
          </a:p>
          <a:p>
            <a:r>
              <a:rPr lang="cs-CZ" dirty="0"/>
              <a:t>Poskytovány testovací služby včetně IPTV, bez výraznějších problémů</a:t>
            </a:r>
          </a:p>
        </p:txBody>
      </p:sp>
    </p:spTree>
    <p:extLst>
      <p:ext uri="{BB962C8B-B14F-4D97-AF65-F5344CB8AC3E}">
        <p14:creationId xmlns:p14="http://schemas.microsoft.com/office/powerpoint/2010/main" val="179968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801C0-255F-4551-BD6E-F0681B984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3600" dirty="0"/>
              <a:t>Nyní je čas pro Vás - přispějte svými zkušenostmi!</a:t>
            </a:r>
          </a:p>
        </p:txBody>
      </p:sp>
    </p:spTree>
    <p:extLst>
      <p:ext uri="{BB962C8B-B14F-4D97-AF65-F5344CB8AC3E}">
        <p14:creationId xmlns:p14="http://schemas.microsoft.com/office/powerpoint/2010/main" val="20390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6D8C6-511D-498A-A498-89031CEA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teorie na úvod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1858EE6-F7A6-4F82-9D08-76C088F63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968" y="-3697"/>
            <a:ext cx="5727032" cy="68616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8535800-6476-4EE1-ACF3-E6D03AD08306}"/>
              </a:ext>
            </a:extLst>
          </p:cNvPr>
          <p:cNvSpPr txBox="1"/>
          <p:nvPr/>
        </p:nvSpPr>
        <p:spPr>
          <a:xfrm>
            <a:off x="838200" y="1690688"/>
            <a:ext cx="5450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57 - 66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Šířka kanálu 2.16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40 dB EIRP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283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CB6B36E3-09C4-4D67-A794-E82A75BD6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0" y="0"/>
            <a:ext cx="11154454" cy="7354005"/>
          </a:xfrm>
        </p:spPr>
      </p:pic>
    </p:spTree>
    <p:extLst>
      <p:ext uri="{BB962C8B-B14F-4D97-AF65-F5344CB8AC3E}">
        <p14:creationId xmlns:p14="http://schemas.microsoft.com/office/powerpoint/2010/main" val="20953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e-band.com/get.php?i.119:w.698:h.478">
            <a:extLst>
              <a:ext uri="{FF2B5EF4-FFF2-40B4-BE49-F238E27FC236}">
                <a16:creationId xmlns:a16="http://schemas.microsoft.com/office/drawing/2014/main" id="{44AA54F9-9F88-420E-BC03-7C29338ECE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16" y="184484"/>
            <a:ext cx="9475614" cy="64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93074D5-F395-4C90-B7EB-030E76350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38" y="692150"/>
            <a:ext cx="8473523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8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863E7-5506-42EA-908B-52214792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Antény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DF665A-1A3B-475E-B1C0-E662924744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027906"/>
            <a:ext cx="2171700" cy="2492629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2933245"/>
            <a:ext cx="3533775" cy="3810000"/>
          </a:xfrm>
        </p:spPr>
      </p:pic>
      <p:pic>
        <p:nvPicPr>
          <p:cNvPr id="11" name="Zástupný obsah 3">
            <a:extLst>
              <a:ext uri="{FF2B5EF4-FFF2-40B4-BE49-F238E27FC236}">
                <a16:creationId xmlns:a16="http://schemas.microsoft.com/office/drawing/2014/main" id="{9FC558FC-EFD8-4AFA-9D85-F1E3616DC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513" y="3383108"/>
            <a:ext cx="4804137" cy="33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9B382-8C24-4C64-84B7-D8C76832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Mikrotik</a:t>
            </a:r>
            <a:r>
              <a:rPr lang="cs-CZ" dirty="0"/>
              <a:t> LHG-60 (</a:t>
            </a:r>
            <a:r>
              <a:rPr lang="cs-CZ" dirty="0" err="1"/>
              <a:t>dish</a:t>
            </a:r>
            <a:r>
              <a:rPr lang="cs-CZ" dirty="0"/>
              <a:t>) - parametry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2EF27-CF8F-4FEA-A9AD-347BA94E7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Technické parametry – neznámé (!)</a:t>
            </a:r>
          </a:p>
          <a:p>
            <a:pPr lvl="1"/>
            <a:r>
              <a:rPr lang="cs-CZ" dirty="0"/>
              <a:t>Chybí jakékoliv oficiální technické specifikace RF části</a:t>
            </a:r>
          </a:p>
          <a:p>
            <a:endParaRPr lang="cs-CZ" dirty="0"/>
          </a:p>
          <a:p>
            <a:r>
              <a:rPr lang="cs-CZ" dirty="0"/>
              <a:t>Pojďme </a:t>
            </a:r>
            <a:r>
              <a:rPr lang="cs-CZ" dirty="0" err="1"/>
              <a:t>googlit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Mikrotik</a:t>
            </a:r>
            <a:r>
              <a:rPr lang="cs-CZ" dirty="0"/>
              <a:t> se jistí frází „EIRP 40 dB“ </a:t>
            </a:r>
          </a:p>
          <a:p>
            <a:pPr lvl="1"/>
            <a:r>
              <a:rPr lang="cs-CZ" dirty="0"/>
              <a:t>Dle FCC certifikace zisk antény 42 </a:t>
            </a:r>
            <a:r>
              <a:rPr lang="cs-CZ" dirty="0" err="1"/>
              <a:t>dBi</a:t>
            </a:r>
            <a:r>
              <a:rPr lang="cs-CZ" dirty="0"/>
              <a:t>, TX </a:t>
            </a:r>
            <a:r>
              <a:rPr lang="cs-CZ" dirty="0" err="1"/>
              <a:t>Power</a:t>
            </a:r>
            <a:r>
              <a:rPr lang="cs-CZ" dirty="0"/>
              <a:t> 12,3 </a:t>
            </a:r>
            <a:r>
              <a:rPr lang="cs-CZ" dirty="0" err="1"/>
              <a:t>dBm</a:t>
            </a:r>
            <a:r>
              <a:rPr lang="cs-CZ" dirty="0"/>
              <a:t> =&gt; 54 dB EIRP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Citlivosti – v laboratoři naměřeno dle vestavěného RSSI -72 dBm, dle zkušeností ISP až -74 dBm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0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CF0A996B-25B3-4AFC-9FB0-E2314414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03"/>
            <a:ext cx="12192000" cy="594990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44978D5-F4E3-4BD9-8167-E9533DC119D7}"/>
              </a:ext>
            </a:extLst>
          </p:cNvPr>
          <p:cNvSpPr/>
          <p:nvPr/>
        </p:nvSpPr>
        <p:spPr>
          <a:xfrm>
            <a:off x="7956884" y="2502568"/>
            <a:ext cx="1652337" cy="3368843"/>
          </a:xfrm>
          <a:prstGeom prst="rect">
            <a:avLst/>
          </a:prstGeom>
          <a:solidFill>
            <a:srgbClr val="EDFF09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22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311B9-0F3A-4D86-9B08-1DE955D0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C98648-3B82-4094-9851-DC59041F6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TX </a:t>
            </a:r>
            <a:r>
              <a:rPr lang="cs-CZ" dirty="0" err="1"/>
              <a:t>power</a:t>
            </a:r>
            <a:r>
              <a:rPr lang="cs-CZ" dirty="0"/>
              <a:t> 12 </a:t>
            </a:r>
            <a:r>
              <a:rPr lang="cs-CZ" dirty="0" err="1"/>
              <a:t>dBm</a:t>
            </a:r>
            <a:r>
              <a:rPr lang="cs-CZ" dirty="0"/>
              <a:t>, antény 2x 42 </a:t>
            </a:r>
            <a:r>
              <a:rPr lang="cs-CZ" dirty="0" err="1"/>
              <a:t>dBi</a:t>
            </a:r>
            <a:r>
              <a:rPr lang="cs-CZ" dirty="0"/>
              <a:t>, citlivost -73 </a:t>
            </a:r>
            <a:r>
              <a:rPr lang="cs-CZ" dirty="0" err="1"/>
              <a:t>dBm</a:t>
            </a:r>
            <a:r>
              <a:rPr lang="cs-CZ" dirty="0"/>
              <a:t>, ČR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23BC0866-DCA8-4A07-918E-3604CF46C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574471"/>
              </p:ext>
            </p:extLst>
          </p:nvPr>
        </p:nvGraphicFramePr>
        <p:xfrm>
          <a:off x="929161" y="2962140"/>
          <a:ext cx="10333677" cy="29533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34579">
                  <a:extLst>
                    <a:ext uri="{9D8B030D-6E8A-4147-A177-3AD203B41FA5}">
                      <a16:colId xmlns:a16="http://schemas.microsoft.com/office/drawing/2014/main" val="2087101208"/>
                    </a:ext>
                  </a:extLst>
                </a:gridCol>
                <a:gridCol w="1496379">
                  <a:extLst>
                    <a:ext uri="{9D8B030D-6E8A-4147-A177-3AD203B41FA5}">
                      <a16:colId xmlns:a16="http://schemas.microsoft.com/office/drawing/2014/main" val="3594760766"/>
                    </a:ext>
                  </a:extLst>
                </a:gridCol>
                <a:gridCol w="3329940">
                  <a:extLst>
                    <a:ext uri="{9D8B030D-6E8A-4147-A177-3AD203B41FA5}">
                      <a16:colId xmlns:a16="http://schemas.microsoft.com/office/drawing/2014/main" val="1818708171"/>
                    </a:ext>
                  </a:extLst>
                </a:gridCol>
                <a:gridCol w="3172779">
                  <a:extLst>
                    <a:ext uri="{9D8B030D-6E8A-4147-A177-3AD203B41FA5}">
                      <a16:colId xmlns:a16="http://schemas.microsoft.com/office/drawing/2014/main" val="2964183794"/>
                    </a:ext>
                  </a:extLst>
                </a:gridCol>
              </a:tblGrid>
              <a:tr h="10296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Frekvence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Útlum dB/km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u="none" strike="noStrike" dirty="0">
                          <a:effectLst/>
                        </a:rPr>
                        <a:t>Vzdálenost (km) při 5 dB rezervě na únik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Vzdálenost pro 99,99% dostupnost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6284734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57 GHz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10,5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u="none" strike="noStrike" dirty="0">
                          <a:effectLst/>
                        </a:rPr>
                        <a:t>2,6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1,6 km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1857040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60 GHz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14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u="none" strike="noStrike" dirty="0">
                          <a:effectLst/>
                        </a:rPr>
                        <a:t>2,1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>
                          <a:effectLst/>
                        </a:rPr>
                        <a:t>1,4 km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2994678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66 GHz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 dirty="0">
                          <a:effectLst/>
                        </a:rPr>
                        <a:t>4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u="none" strike="noStrike" dirty="0" smtClean="0">
                          <a:effectLst/>
                        </a:rPr>
                        <a:t>5,2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 smtClean="0">
                          <a:effectLst/>
                        </a:rPr>
                        <a:t>2,3 </a:t>
                      </a:r>
                      <a:r>
                        <a:rPr lang="cs-CZ" sz="2800" b="1" u="none" strike="noStrike" dirty="0">
                          <a:effectLst/>
                        </a:rPr>
                        <a:t>km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2857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24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821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481</Words>
  <Application>Microsoft Office PowerPoint</Application>
  <PresentationFormat>Širokoúhlá obrazovka</PresentationFormat>
  <Paragraphs>96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60 GHz – teorie, výpočty</vt:lpstr>
      <vt:lpstr>Trocha teorie na úvod</vt:lpstr>
      <vt:lpstr>Prezentace aplikace PowerPoint</vt:lpstr>
      <vt:lpstr>Prezentace aplikace PowerPoint</vt:lpstr>
      <vt:lpstr>Prezentace aplikace PowerPoint</vt:lpstr>
      <vt:lpstr>Antény</vt:lpstr>
      <vt:lpstr>Mikrotik LHG-60 (dish) - parametry</vt:lpstr>
      <vt:lpstr>Prezentace aplikace PowerPoint</vt:lpstr>
      <vt:lpstr>Výpočty</vt:lpstr>
      <vt:lpstr>Srovnání 60 GHz vs. 80 GHz</vt:lpstr>
      <vt:lpstr>Mikrotik 60 GHz PtMP</vt:lpstr>
      <vt:lpstr>Způsob testování</vt:lpstr>
      <vt:lpstr>Společné znaky</vt:lpstr>
      <vt:lpstr>Scénář 1 - topologie</vt:lpstr>
      <vt:lpstr>Scénář 1 - zkušenosti</vt:lpstr>
      <vt:lpstr>Scénář 1 - zkušenosti</vt:lpstr>
      <vt:lpstr>Scénář 2 - topologie</vt:lpstr>
      <vt:lpstr>Scénář 2 - zkušenosti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 GHz – teorie, výpočty</dc:title>
  <dc:creator>Jan Stejskal</dc:creator>
  <cp:lastModifiedBy>Jan Stejskal</cp:lastModifiedBy>
  <cp:revision>11</cp:revision>
  <dcterms:created xsi:type="dcterms:W3CDTF">2019-06-10T09:46:00Z</dcterms:created>
  <dcterms:modified xsi:type="dcterms:W3CDTF">2019-06-11T18:13:24Z</dcterms:modified>
</cp:coreProperties>
</file>