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45"/>
  </p:notesMasterIdLst>
  <p:handoutMasterIdLst>
    <p:handoutMasterId r:id="rId46"/>
  </p:handoutMasterIdLst>
  <p:sldIdLst>
    <p:sldId id="261" r:id="rId5"/>
    <p:sldId id="332" r:id="rId6"/>
    <p:sldId id="259" r:id="rId7"/>
    <p:sldId id="775" r:id="rId8"/>
    <p:sldId id="792" r:id="rId9"/>
    <p:sldId id="818" r:id="rId10"/>
    <p:sldId id="802" r:id="rId11"/>
    <p:sldId id="803" r:id="rId12"/>
    <p:sldId id="793" r:id="rId13"/>
    <p:sldId id="794" r:id="rId14"/>
    <p:sldId id="795" r:id="rId15"/>
    <p:sldId id="796" r:id="rId16"/>
    <p:sldId id="797" r:id="rId17"/>
    <p:sldId id="798" r:id="rId18"/>
    <p:sldId id="799" r:id="rId19"/>
    <p:sldId id="800" r:id="rId20"/>
    <p:sldId id="801" r:id="rId21"/>
    <p:sldId id="804" r:id="rId22"/>
    <p:sldId id="805" r:id="rId23"/>
    <p:sldId id="806" r:id="rId24"/>
    <p:sldId id="807" r:id="rId25"/>
    <p:sldId id="808" r:id="rId26"/>
    <p:sldId id="810" r:id="rId27"/>
    <p:sldId id="811" r:id="rId28"/>
    <p:sldId id="812" r:id="rId29"/>
    <p:sldId id="813" r:id="rId30"/>
    <p:sldId id="814" r:id="rId31"/>
    <p:sldId id="816" r:id="rId32"/>
    <p:sldId id="819" r:id="rId33"/>
    <p:sldId id="781" r:id="rId34"/>
    <p:sldId id="809" r:id="rId35"/>
    <p:sldId id="789" r:id="rId36"/>
    <p:sldId id="447" r:id="rId37"/>
    <p:sldId id="782" r:id="rId38"/>
    <p:sldId id="783" r:id="rId39"/>
    <p:sldId id="786" r:id="rId40"/>
    <p:sldId id="787" r:id="rId41"/>
    <p:sldId id="788" r:id="rId42"/>
    <p:sldId id="779" r:id="rId43"/>
    <p:sldId id="790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C3D"/>
    <a:srgbClr val="E84D3F"/>
    <a:srgbClr val="D1CAC8"/>
    <a:srgbClr val="27344A"/>
    <a:srgbClr val="1E2A44"/>
    <a:srgbClr val="83D0B3"/>
    <a:srgbClr val="AAD492"/>
    <a:srgbClr val="259CAE"/>
    <a:srgbClr val="DFDEE4"/>
    <a:srgbClr val="CEC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EB0EE9-4194-4431-B5BA-350D8D701A6B}" v="100" dt="2019-06-13T12:48:23.161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668" autoAdjust="0"/>
  </p:normalViewPr>
  <p:slideViewPr>
    <p:cSldViewPr snapToGrid="0">
      <p:cViewPr>
        <p:scale>
          <a:sx n="80" d="100"/>
          <a:sy n="80" d="100"/>
        </p:scale>
        <p:origin x="1522" y="3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FC5C9-97AE-8042-AB8D-26D18A5FCF8D}" type="datetime1">
              <a:rPr lang="pl-PL" smtClean="0"/>
              <a:t>13.06.2019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2913E-60AD-8342-B5C5-AC28F33BCE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46756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2B523-83D1-8A4E-8559-CED2E11AAE3A}" type="datetime1">
              <a:rPr lang="pl-PL" smtClean="0"/>
              <a:t>13.06.2019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017BB-B127-8246-94FE-4AE972E420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98994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procesie: narzędzia i dane w kontekście celu:</a:t>
            </a:r>
          </a:p>
          <a:p>
            <a:r>
              <a:rPr lang="pl-PL" dirty="0"/>
              <a:t>Planowanie: określenie obszaru ekspansji w kontekście istniejącej sieci</a:t>
            </a:r>
          </a:p>
          <a:p>
            <a:r>
              <a:rPr lang="pl-PL" dirty="0"/>
              <a:t>Przygotowanie koncepcji: w jakiej technologii, czy to będzie FO, Radio, HFC. Okreslenie wielkości sieci</a:t>
            </a:r>
          </a:p>
          <a:p>
            <a:r>
              <a:rPr lang="pl-PL" dirty="0"/>
              <a:t>Projektowanie sieci: przygotowanie konkretnego projektu bezpośrednio w SP, w kontekście istniejącej sieci, aby je łączyć ze sobą, określenie pojemności i BOM</a:t>
            </a:r>
          </a:p>
          <a:p>
            <a:r>
              <a:rPr lang="pl-PL" dirty="0"/>
              <a:t>Budowa sieci: gotowy projekt , monitorowanie zgodności prac z planem, nanoszenie poprawek, zmian</a:t>
            </a:r>
          </a:p>
          <a:p>
            <a:r>
              <a:rPr lang="pl-PL" dirty="0"/>
              <a:t>Dostarczanie usług: podłączamy budynki i klientów; zlecenia dla monetrów, weryfikacja podłaczeń w oparciu o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017BB-B127-8246-94FE-4AE972E4209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0220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017BB-B127-8246-94FE-4AE972E4209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2911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017BB-B127-8246-94FE-4AE972E4209F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197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017BB-B127-8246-94FE-4AE972E4209F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251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017BB-B127-8246-94FE-4AE972E4209F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8718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W procesie: narzędzia i dane w kontekście celu:</a:t>
            </a:r>
          </a:p>
          <a:p>
            <a:r>
              <a:rPr lang="pl-PL"/>
              <a:t>Planowanie: określenie obszaru ekspansji w kontekście istniejącej sieci</a:t>
            </a:r>
          </a:p>
          <a:p>
            <a:r>
              <a:rPr lang="pl-PL"/>
              <a:t>Przygotowanie koncepcji: w jakiej technologii, czy to będzie </a:t>
            </a:r>
            <a:r>
              <a:rPr lang="pl-PL" err="1"/>
              <a:t>FO</a:t>
            </a:r>
            <a:r>
              <a:rPr lang="pl-PL"/>
              <a:t>, Radio, </a:t>
            </a:r>
            <a:r>
              <a:rPr lang="pl-PL" err="1"/>
              <a:t>HFC</a:t>
            </a:r>
            <a:r>
              <a:rPr lang="pl-PL"/>
              <a:t>. </a:t>
            </a:r>
            <a:r>
              <a:rPr lang="pl-PL" err="1"/>
              <a:t>Okreslenie</a:t>
            </a:r>
            <a:r>
              <a:rPr lang="pl-PL"/>
              <a:t> wielkości sieci</a:t>
            </a:r>
          </a:p>
          <a:p>
            <a:r>
              <a:rPr lang="pl-PL"/>
              <a:t>Projektowanie sieci: przygotowanie konkretnego projektu bezpośrednio w SP, w kontekście istniejącej sieci, aby je łączyć ze sobą, określenie pojemności i BOM</a:t>
            </a:r>
          </a:p>
          <a:p>
            <a:r>
              <a:rPr lang="pl-PL"/>
              <a:t>Budowa sieci: gotowy projekt , monitorowanie zgodności prac z planem, nanoszenie poprawek, zmian</a:t>
            </a:r>
          </a:p>
          <a:p>
            <a:r>
              <a:rPr lang="pl-PL"/>
              <a:t>Dostarczanie usług: podłączamy budynki i klientów; zlecenia dla </a:t>
            </a:r>
            <a:r>
              <a:rPr lang="pl-PL" err="1"/>
              <a:t>monetrów</a:t>
            </a:r>
            <a:r>
              <a:rPr lang="pl-PL"/>
              <a:t>, weryfikacja </a:t>
            </a:r>
            <a:r>
              <a:rPr lang="pl-PL" err="1"/>
              <a:t>podłaczeń</a:t>
            </a:r>
            <a:r>
              <a:rPr lang="pl-PL"/>
              <a:t> w oparciu o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017BB-B127-8246-94FE-4AE972E4209F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5217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procesie: narzędzia i dane w kontekście celu:</a:t>
            </a:r>
          </a:p>
          <a:p>
            <a:r>
              <a:rPr lang="pl-PL" dirty="0"/>
              <a:t>Planowanie: określenie obszaru ekspansji w kontekście istniejącej sieci</a:t>
            </a:r>
          </a:p>
          <a:p>
            <a:r>
              <a:rPr lang="pl-PL" dirty="0"/>
              <a:t>Przygotowanie koncepcji: w jakiej technologii, czy to będzie FO, Radio, HFC. Okreslenie wielkości sieci</a:t>
            </a:r>
          </a:p>
          <a:p>
            <a:r>
              <a:rPr lang="pl-PL" dirty="0"/>
              <a:t>Projektowanie sieci: przygotowanie konkretnego projektu bezpośrednio w SP, w kontekście istniejącej sieci, aby je łączyć ze sobą, określenie pojemności i BOM</a:t>
            </a:r>
          </a:p>
          <a:p>
            <a:r>
              <a:rPr lang="pl-PL" dirty="0"/>
              <a:t>Budowa sieci: gotowy projekt , monitorowanie zgodności prac z planem, nanoszenie poprawek, zmian</a:t>
            </a:r>
          </a:p>
          <a:p>
            <a:r>
              <a:rPr lang="pl-PL" dirty="0"/>
              <a:t>Dostarczanie usług: podłączamy budynki i klientów; zlecenia dla monetrów, weryfikacja podłaczeń w oparciu o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017BB-B127-8246-94FE-4AE972E4209F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917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W procesie: narzędzia i dane w kontekście celu:</a:t>
            </a:r>
          </a:p>
          <a:p>
            <a:r>
              <a:rPr lang="pl-PL"/>
              <a:t>Planowanie: określenie obszaru ekspansji w kontekście istniejącej sieci</a:t>
            </a:r>
          </a:p>
          <a:p>
            <a:r>
              <a:rPr lang="pl-PL"/>
              <a:t>Przygotowanie koncepcji: w jakiej technologii, czy to będzie </a:t>
            </a:r>
            <a:r>
              <a:rPr lang="pl-PL" err="1"/>
              <a:t>FO</a:t>
            </a:r>
            <a:r>
              <a:rPr lang="pl-PL"/>
              <a:t>, Radio, </a:t>
            </a:r>
            <a:r>
              <a:rPr lang="pl-PL" err="1"/>
              <a:t>HFC</a:t>
            </a:r>
            <a:r>
              <a:rPr lang="pl-PL"/>
              <a:t>. </a:t>
            </a:r>
            <a:r>
              <a:rPr lang="pl-PL" err="1"/>
              <a:t>Okreslenie</a:t>
            </a:r>
            <a:r>
              <a:rPr lang="pl-PL"/>
              <a:t> wielkości sieci</a:t>
            </a:r>
          </a:p>
          <a:p>
            <a:r>
              <a:rPr lang="pl-PL"/>
              <a:t>Projektowanie sieci: przygotowanie konkretnego projektu bezpośrednio w SP, w kontekście istniejącej sieci, aby je łączyć ze sobą, określenie pojemności i BOM</a:t>
            </a:r>
          </a:p>
          <a:p>
            <a:r>
              <a:rPr lang="pl-PL"/>
              <a:t>Budowa sieci: gotowy projekt , monitorowanie zgodności prac z planem, nanoszenie poprawek, zmian</a:t>
            </a:r>
          </a:p>
          <a:p>
            <a:r>
              <a:rPr lang="pl-PL"/>
              <a:t>Dostarczanie usług: podłączamy budynki i klientów; zlecenia dla </a:t>
            </a:r>
            <a:r>
              <a:rPr lang="pl-PL" err="1"/>
              <a:t>monetrów</a:t>
            </a:r>
            <a:r>
              <a:rPr lang="pl-PL"/>
              <a:t>, weryfikacja </a:t>
            </a:r>
            <a:r>
              <a:rPr lang="pl-PL" err="1"/>
              <a:t>podłaczeń</a:t>
            </a:r>
            <a:r>
              <a:rPr lang="pl-PL"/>
              <a:t> w oparciu o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017BB-B127-8246-94FE-4AE972E4209F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4324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017BB-B127-8246-94FE-4AE972E4209F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538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zia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66729"/>
            <a:ext cx="7772400" cy="542532"/>
          </a:xfrm>
        </p:spPr>
        <p:txBody>
          <a:bodyPr>
            <a:noAutofit/>
          </a:bodyPr>
          <a:lstStyle>
            <a:lvl1pPr>
              <a:defRPr sz="3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ROZDZIAŁ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919503"/>
            <a:ext cx="7772400" cy="70662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Tutaj</a:t>
            </a:r>
            <a:r>
              <a:rPr lang="en-US"/>
              <a:t> jest </a:t>
            </a:r>
            <a:r>
              <a:rPr lang="en-US" err="1"/>
              <a:t>miejsce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podtytuł</a:t>
            </a:r>
            <a:r>
              <a:rPr lang="en-US"/>
              <a:t>/</a:t>
            </a:r>
            <a:r>
              <a:rPr lang="en-US" err="1"/>
              <a:t>najważniejszą</a:t>
            </a:r>
            <a:r>
              <a:rPr lang="en-US"/>
              <a:t> </a:t>
            </a:r>
            <a:r>
              <a:rPr lang="en-US" err="1"/>
              <a:t>treść</a:t>
            </a:r>
            <a:r>
              <a:rPr lang="en-US"/>
              <a:t>, </a:t>
            </a:r>
            <a:r>
              <a:rPr lang="en-US" err="1"/>
              <a:t>ważne</a:t>
            </a:r>
            <a:r>
              <a:rPr lang="en-US"/>
              <a:t> </a:t>
            </a:r>
            <a:r>
              <a:rPr lang="en-US" err="1"/>
              <a:t>rzeczy</a:t>
            </a:r>
            <a:r>
              <a:rPr lang="en-US"/>
              <a:t> </a:t>
            </a:r>
            <a:r>
              <a:rPr lang="en-US" err="1"/>
              <a:t>wyróżniamy</a:t>
            </a:r>
            <a:r>
              <a:rPr lang="en-US"/>
              <a:t> </a:t>
            </a:r>
            <a:r>
              <a:rPr lang="en-US" err="1"/>
              <a:t>kolorem</a:t>
            </a:r>
            <a:r>
              <a:rPr lang="en-US"/>
              <a:t> </a:t>
            </a:r>
            <a:r>
              <a:rPr lang="en-US" err="1"/>
              <a:t>czerwonym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812427"/>
            <a:ext cx="7772400" cy="2549699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Treść</a:t>
            </a:r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2" y="251357"/>
            <a:ext cx="2462784" cy="495162"/>
          </a:xfrm>
          <a:prstGeom prst="rect">
            <a:avLst/>
          </a:prstGeom>
        </p:spPr>
      </p:pic>
      <p:pic>
        <p:nvPicPr>
          <p:cNvPr id="13" name="Obraz 12" descr="stopka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2928"/>
            <a:ext cx="9144000" cy="5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olumny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 userDrawn="1"/>
        </p:nvSpPr>
        <p:spPr>
          <a:xfrm>
            <a:off x="0" y="1594634"/>
            <a:ext cx="9144000" cy="3709737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 w="3175" cmpd="sng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ymbol zastępczy tekstu 2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6" y="357249"/>
            <a:ext cx="7993063" cy="568683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4 </a:t>
            </a:r>
            <a:r>
              <a:rPr lang="pl-PL" err="1"/>
              <a:t>kolumnyz</a:t>
            </a:r>
            <a:r>
              <a:rPr lang="pl-PL"/>
              <a:t> tłem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561976" y="1716352"/>
            <a:ext cx="1897814" cy="284535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Tekst</a:t>
            </a:r>
          </a:p>
        </p:txBody>
      </p:sp>
      <p:sp>
        <p:nvSpPr>
          <p:cNvPr id="13" name="Symbol zastępczy tekstu 7"/>
          <p:cNvSpPr>
            <a:spLocks noGrp="1"/>
          </p:cNvSpPr>
          <p:nvPr>
            <p:ph type="body" sz="quarter" idx="17" hasCustomPrompt="1"/>
          </p:nvPr>
        </p:nvSpPr>
        <p:spPr>
          <a:xfrm>
            <a:off x="2598822" y="1719987"/>
            <a:ext cx="1897814" cy="284535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Tekst</a:t>
            </a:r>
          </a:p>
        </p:txBody>
      </p:sp>
      <p:sp>
        <p:nvSpPr>
          <p:cNvPr id="14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4631325" y="1723621"/>
            <a:ext cx="1897814" cy="284535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Tekst</a:t>
            </a:r>
          </a:p>
        </p:txBody>
      </p:sp>
      <p:sp>
        <p:nvSpPr>
          <p:cNvPr id="15" name="Symbol zastępczy tekstu 7"/>
          <p:cNvSpPr>
            <a:spLocks noGrp="1"/>
          </p:cNvSpPr>
          <p:nvPr>
            <p:ph type="body" sz="quarter" idx="19" hasCustomPrompt="1"/>
          </p:nvPr>
        </p:nvSpPr>
        <p:spPr>
          <a:xfrm>
            <a:off x="6670592" y="1723621"/>
            <a:ext cx="1897814" cy="284535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Tekst</a:t>
            </a:r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20" hasCustomPrompt="1"/>
          </p:nvPr>
        </p:nvSpPr>
        <p:spPr>
          <a:xfrm>
            <a:off x="561976" y="926219"/>
            <a:ext cx="8005763" cy="372666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Krótki opis</a:t>
            </a:r>
          </a:p>
        </p:txBody>
      </p:sp>
      <p:pic>
        <p:nvPicPr>
          <p:cNvPr id="21" name="Obraz 20" descr="stopka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2928"/>
            <a:ext cx="9144000" cy="589645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2" y="242890"/>
            <a:ext cx="2462784" cy="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85709"/>
      </p:ext>
    </p:extLst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olumny + pasek granat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21"/>
          <p:cNvSpPr/>
          <p:nvPr userDrawn="1"/>
        </p:nvSpPr>
        <p:spPr>
          <a:xfrm>
            <a:off x="0" y="4272642"/>
            <a:ext cx="9144000" cy="889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Obraz 22" descr="LOGO_BIA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74" y="4780643"/>
            <a:ext cx="722376" cy="271455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ymbol zastępczy tekstu 2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6" y="357249"/>
            <a:ext cx="7993063" cy="568683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4 kolumny bez tła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561976" y="1567100"/>
            <a:ext cx="1897814" cy="24130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Tekst</a:t>
            </a:r>
          </a:p>
        </p:txBody>
      </p:sp>
      <p:sp>
        <p:nvSpPr>
          <p:cNvPr id="7" name="Symbol zastępczy tekstu 7"/>
          <p:cNvSpPr>
            <a:spLocks noGrp="1"/>
          </p:cNvSpPr>
          <p:nvPr>
            <p:ph type="body" sz="quarter" idx="17" hasCustomPrompt="1"/>
          </p:nvPr>
        </p:nvSpPr>
        <p:spPr>
          <a:xfrm>
            <a:off x="2607289" y="1567100"/>
            <a:ext cx="1897814" cy="241300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Tekst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4631325" y="1567100"/>
            <a:ext cx="1897814" cy="241300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Tekst</a:t>
            </a:r>
          </a:p>
        </p:txBody>
      </p:sp>
      <p:sp>
        <p:nvSpPr>
          <p:cNvPr id="9" name="Symbol zastępczy tekstu 7"/>
          <p:cNvSpPr>
            <a:spLocks noGrp="1"/>
          </p:cNvSpPr>
          <p:nvPr>
            <p:ph type="body" sz="quarter" idx="19" hasCustomPrompt="1"/>
          </p:nvPr>
        </p:nvSpPr>
        <p:spPr>
          <a:xfrm>
            <a:off x="6670592" y="1567100"/>
            <a:ext cx="1897814" cy="241300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Tekst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20" hasCustomPrompt="1"/>
          </p:nvPr>
        </p:nvSpPr>
        <p:spPr>
          <a:xfrm>
            <a:off x="561976" y="1184409"/>
            <a:ext cx="1897063" cy="315515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9" name="Symbol zastępczy tekstu 13"/>
          <p:cNvSpPr>
            <a:spLocks noGrp="1"/>
          </p:cNvSpPr>
          <p:nvPr>
            <p:ph type="body" sz="quarter" idx="21" hasCustomPrompt="1"/>
          </p:nvPr>
        </p:nvSpPr>
        <p:spPr>
          <a:xfrm>
            <a:off x="2611439" y="1184409"/>
            <a:ext cx="1897063" cy="315515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0" name="Symbol zastępczy tekstu 13"/>
          <p:cNvSpPr>
            <a:spLocks noGrp="1"/>
          </p:cNvSpPr>
          <p:nvPr>
            <p:ph type="body" sz="quarter" idx="22" hasCustomPrompt="1"/>
          </p:nvPr>
        </p:nvSpPr>
        <p:spPr>
          <a:xfrm>
            <a:off x="4631325" y="1172865"/>
            <a:ext cx="1897063" cy="315515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21" name="Symbol zastępczy tekstu 13"/>
          <p:cNvSpPr>
            <a:spLocks noGrp="1"/>
          </p:cNvSpPr>
          <p:nvPr>
            <p:ph type="body" sz="quarter" idx="23" hasCustomPrompt="1"/>
          </p:nvPr>
        </p:nvSpPr>
        <p:spPr>
          <a:xfrm>
            <a:off x="6671343" y="1172865"/>
            <a:ext cx="1897063" cy="315515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pic>
        <p:nvPicPr>
          <p:cNvPr id="25" name="Obraz 2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2" y="242890"/>
            <a:ext cx="2462784" cy="495162"/>
          </a:xfrm>
          <a:prstGeom prst="rect">
            <a:avLst/>
          </a:prstGeom>
        </p:spPr>
      </p:pic>
      <p:sp>
        <p:nvSpPr>
          <p:cNvPr id="16" name="Symbol zastępczy tekstu 7"/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4437324"/>
            <a:ext cx="7378700" cy="568589"/>
          </a:xfrm>
        </p:spPr>
        <p:txBody>
          <a:bodyPr>
            <a:normAutofit/>
          </a:bodyPr>
          <a:lstStyle>
            <a:lvl1pPr algn="l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Podsumowanie tekstu powyżej</a:t>
            </a:r>
          </a:p>
        </p:txBody>
      </p:sp>
    </p:spTree>
    <p:extLst>
      <p:ext uri="{BB962C8B-B14F-4D97-AF65-F5344CB8AC3E}">
        <p14:creationId xmlns:p14="http://schemas.microsoft.com/office/powerpoint/2010/main" val="3705678240"/>
      </p:ext>
    </p:extLst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s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57200" y="2089147"/>
            <a:ext cx="8229600" cy="665660"/>
          </a:xfrm>
        </p:spPr>
        <p:txBody>
          <a:bodyPr/>
          <a:lstStyle>
            <a:lvl1pPr>
              <a:defRPr sz="5400" b="0"/>
            </a:lvl1pPr>
          </a:lstStyle>
          <a:p>
            <a:r>
              <a:rPr lang="pl-PL"/>
              <a:t>HASŁO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Obraz 4" descr="stopka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2928"/>
            <a:ext cx="9144000" cy="5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20655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51384" y="4999288"/>
            <a:ext cx="492793" cy="144212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Obraz 5" descr="stopka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2928"/>
            <a:ext cx="9144000" cy="5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07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ta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ytuł 1"/>
          <p:cNvSpPr>
            <a:spLocks noGrp="1"/>
          </p:cNvSpPr>
          <p:nvPr>
            <p:ph type="title" hasCustomPrompt="1"/>
          </p:nvPr>
        </p:nvSpPr>
        <p:spPr>
          <a:xfrm>
            <a:off x="385764" y="1616536"/>
            <a:ext cx="3871761" cy="696679"/>
          </a:xfrm>
        </p:spPr>
        <p:txBody>
          <a:bodyPr>
            <a:noAutofit/>
          </a:bodyPr>
          <a:lstStyle>
            <a:lvl1pPr algn="l">
              <a:defRPr sz="4800" baseline="0"/>
            </a:lvl1pPr>
          </a:lstStyle>
          <a:p>
            <a:r>
              <a:rPr lang="pl-PL"/>
              <a:t>SLOGAN</a:t>
            </a:r>
          </a:p>
        </p:txBody>
      </p:sp>
      <p:pic>
        <p:nvPicPr>
          <p:cNvPr id="5" name="Obraz 4" descr="kreska_naglowe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21" y="1562510"/>
            <a:ext cx="2462784" cy="545592"/>
          </a:xfrm>
          <a:prstGeom prst="rect">
            <a:avLst/>
          </a:prstGeom>
        </p:spPr>
      </p:pic>
      <p:sp>
        <p:nvSpPr>
          <p:cNvPr id="10" name="Symbol zastępczy tekstu 9"/>
          <p:cNvSpPr>
            <a:spLocks noGrp="1"/>
          </p:cNvSpPr>
          <p:nvPr>
            <p:ph type="body" sz="quarter" idx="11" hasCustomPrompt="1"/>
          </p:nvPr>
        </p:nvSpPr>
        <p:spPr>
          <a:xfrm>
            <a:off x="4838095" y="1616869"/>
            <a:ext cx="4012218" cy="2411016"/>
          </a:xfrm>
        </p:spPr>
        <p:txBody>
          <a:bodyPr>
            <a:normAutofit/>
          </a:bodyPr>
          <a:lstStyle>
            <a:lvl1pPr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pl-PL"/>
              <a:t>Tutaj miejsce na cytat</a:t>
            </a:r>
          </a:p>
        </p:txBody>
      </p:sp>
      <p:pic>
        <p:nvPicPr>
          <p:cNvPr id="11" name="Obraz 10" descr="quo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916" y="1168952"/>
            <a:ext cx="1522992" cy="1244047"/>
          </a:xfrm>
          <a:prstGeom prst="rect">
            <a:avLst/>
          </a:prstGeom>
        </p:spPr>
      </p:pic>
      <p:pic>
        <p:nvPicPr>
          <p:cNvPr id="9" name="Obraz 8" descr="stopka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2928"/>
            <a:ext cx="9144000" cy="5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63063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mne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rostokąt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kreska_naglowe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2" y="278735"/>
            <a:ext cx="2462784" cy="545592"/>
          </a:xfrm>
          <a:prstGeom prst="rect">
            <a:avLst/>
          </a:prstGeom>
        </p:spPr>
      </p:pic>
      <p:sp>
        <p:nvSpPr>
          <p:cNvPr id="6" name="Prostokąt 5"/>
          <p:cNvSpPr/>
          <p:nvPr userDrawn="1"/>
        </p:nvSpPr>
        <p:spPr>
          <a:xfrm flipV="1">
            <a:off x="3514223" y="267782"/>
            <a:ext cx="2016423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2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6" y="383495"/>
            <a:ext cx="7993063" cy="553725"/>
          </a:xfrm>
        </p:spPr>
        <p:txBody>
          <a:bodyPr>
            <a:normAutofit/>
          </a:bodyPr>
          <a:lstStyle>
            <a:lvl1pPr algn="ctr">
              <a:defRPr sz="30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Tytuł na granatowym tle</a:t>
            </a:r>
          </a:p>
        </p:txBody>
      </p:sp>
      <p:sp>
        <p:nvSpPr>
          <p:cNvPr id="8" name="Symbol zastępczy tekstu 22"/>
          <p:cNvSpPr>
            <a:spLocks noGrp="1"/>
          </p:cNvSpPr>
          <p:nvPr>
            <p:ph type="body" sz="quarter" idx="16" hasCustomPrompt="1"/>
          </p:nvPr>
        </p:nvSpPr>
        <p:spPr>
          <a:xfrm>
            <a:off x="561976" y="943983"/>
            <a:ext cx="7993063" cy="370974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17"/>
          </p:nvPr>
        </p:nvSpPr>
        <p:spPr>
          <a:xfrm>
            <a:off x="561976" y="1481446"/>
            <a:ext cx="7993063" cy="321349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pic>
        <p:nvPicPr>
          <p:cNvPr id="12" name="Obraz 11" descr="LOGO_BIA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74" y="4780643"/>
            <a:ext cx="722376" cy="2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3029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mne tło +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rostokąt 3"/>
          <p:cNvSpPr/>
          <p:nvPr userDrawn="1"/>
        </p:nvSpPr>
        <p:spPr>
          <a:xfrm>
            <a:off x="8194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`</a:t>
            </a:r>
          </a:p>
        </p:txBody>
      </p:sp>
      <p:pic>
        <p:nvPicPr>
          <p:cNvPr id="6" name="Obraz 5" descr="kreska_naglowe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2" y="278735"/>
            <a:ext cx="2462784" cy="545592"/>
          </a:xfrm>
          <a:prstGeom prst="rect">
            <a:avLst/>
          </a:prstGeom>
        </p:spPr>
      </p:pic>
      <p:sp>
        <p:nvSpPr>
          <p:cNvPr id="8" name="Symbol zastępczy tekstu 2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6" y="397606"/>
            <a:ext cx="7993063" cy="553725"/>
          </a:xfrm>
        </p:spPr>
        <p:txBody>
          <a:bodyPr>
            <a:normAutofit/>
          </a:bodyPr>
          <a:lstStyle>
            <a:lvl1pPr algn="ctr">
              <a:defRPr sz="30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Tytuł na granatowym tle</a:t>
            </a:r>
          </a:p>
        </p:txBody>
      </p:sp>
      <p:sp>
        <p:nvSpPr>
          <p:cNvPr id="9" name="Symbol zastępczy tekstu 22"/>
          <p:cNvSpPr>
            <a:spLocks noGrp="1"/>
          </p:cNvSpPr>
          <p:nvPr>
            <p:ph type="body" sz="quarter" idx="16" hasCustomPrompt="1"/>
          </p:nvPr>
        </p:nvSpPr>
        <p:spPr>
          <a:xfrm>
            <a:off x="561976" y="956082"/>
            <a:ext cx="7993063" cy="370974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17" hasCustomPrompt="1"/>
          </p:nvPr>
        </p:nvSpPr>
        <p:spPr>
          <a:xfrm>
            <a:off x="1593850" y="1775222"/>
            <a:ext cx="2857500" cy="104775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Tekst, tytuły kolorem różowym</a:t>
            </a:r>
          </a:p>
        </p:txBody>
      </p:sp>
      <p:sp>
        <p:nvSpPr>
          <p:cNvPr id="13" name="Symbol zastępczy obrazu 12"/>
          <p:cNvSpPr>
            <a:spLocks noGrp="1"/>
          </p:cNvSpPr>
          <p:nvPr>
            <p:ph type="pic" sz="quarter" idx="18" hasCustomPrompt="1"/>
          </p:nvPr>
        </p:nvSpPr>
        <p:spPr>
          <a:xfrm>
            <a:off x="561976" y="1774293"/>
            <a:ext cx="811213" cy="502444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lang="pl-PL"/>
              <a:t>Ikona</a:t>
            </a:r>
          </a:p>
        </p:txBody>
      </p:sp>
      <p:sp>
        <p:nvSpPr>
          <p:cNvPr id="14" name="Symbol zastępczy tekstu 10"/>
          <p:cNvSpPr>
            <a:spLocks noGrp="1"/>
          </p:cNvSpPr>
          <p:nvPr>
            <p:ph type="body" sz="quarter" idx="19" hasCustomPrompt="1"/>
          </p:nvPr>
        </p:nvSpPr>
        <p:spPr>
          <a:xfrm>
            <a:off x="1593850" y="3169336"/>
            <a:ext cx="2857500" cy="104775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Tekst, tytuły kolorem różowym</a:t>
            </a:r>
          </a:p>
        </p:txBody>
      </p:sp>
      <p:sp>
        <p:nvSpPr>
          <p:cNvPr id="15" name="Symbol zastępczy obrazu 12"/>
          <p:cNvSpPr>
            <a:spLocks noGrp="1"/>
          </p:cNvSpPr>
          <p:nvPr>
            <p:ph type="pic" sz="quarter" idx="20" hasCustomPrompt="1"/>
          </p:nvPr>
        </p:nvSpPr>
        <p:spPr>
          <a:xfrm>
            <a:off x="561976" y="3168407"/>
            <a:ext cx="811213" cy="502444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lang="pl-PL"/>
              <a:t>Ikona</a:t>
            </a:r>
          </a:p>
        </p:txBody>
      </p:sp>
      <p:sp>
        <p:nvSpPr>
          <p:cNvPr id="16" name="Symbol zastępczy tekstu 10"/>
          <p:cNvSpPr>
            <a:spLocks noGrp="1"/>
          </p:cNvSpPr>
          <p:nvPr>
            <p:ph type="body" sz="quarter" idx="21" hasCustomPrompt="1"/>
          </p:nvPr>
        </p:nvSpPr>
        <p:spPr>
          <a:xfrm>
            <a:off x="5697538" y="1775330"/>
            <a:ext cx="2857500" cy="104775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Tekst, tytuły kolorem różowym</a:t>
            </a:r>
          </a:p>
        </p:txBody>
      </p:sp>
      <p:sp>
        <p:nvSpPr>
          <p:cNvPr id="17" name="Symbol zastępczy obrazu 12"/>
          <p:cNvSpPr>
            <a:spLocks noGrp="1"/>
          </p:cNvSpPr>
          <p:nvPr>
            <p:ph type="pic" sz="quarter" idx="22" hasCustomPrompt="1"/>
          </p:nvPr>
        </p:nvSpPr>
        <p:spPr>
          <a:xfrm>
            <a:off x="4673858" y="1774401"/>
            <a:ext cx="811213" cy="502444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lang="pl-PL"/>
              <a:t>Ikona</a:t>
            </a:r>
          </a:p>
        </p:txBody>
      </p:sp>
      <p:sp>
        <p:nvSpPr>
          <p:cNvPr id="18" name="Symbol zastępczy tekstu 10"/>
          <p:cNvSpPr>
            <a:spLocks noGrp="1"/>
          </p:cNvSpPr>
          <p:nvPr>
            <p:ph type="body" sz="quarter" idx="23" hasCustomPrompt="1"/>
          </p:nvPr>
        </p:nvSpPr>
        <p:spPr>
          <a:xfrm>
            <a:off x="5697538" y="3178211"/>
            <a:ext cx="2857500" cy="104775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Tekst, tytuły kolorem różowym</a:t>
            </a:r>
          </a:p>
        </p:txBody>
      </p:sp>
      <p:sp>
        <p:nvSpPr>
          <p:cNvPr id="19" name="Symbol zastępczy obrazu 12"/>
          <p:cNvSpPr>
            <a:spLocks noGrp="1"/>
          </p:cNvSpPr>
          <p:nvPr>
            <p:ph type="pic" sz="quarter" idx="24" hasCustomPrompt="1"/>
          </p:nvPr>
        </p:nvSpPr>
        <p:spPr>
          <a:xfrm>
            <a:off x="4673858" y="3177282"/>
            <a:ext cx="811213" cy="502444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lang="pl-PL"/>
              <a:t>Ikona</a:t>
            </a:r>
          </a:p>
        </p:txBody>
      </p:sp>
      <p:sp>
        <p:nvSpPr>
          <p:cNvPr id="20" name="Prostokąt 19"/>
          <p:cNvSpPr/>
          <p:nvPr userDrawn="1"/>
        </p:nvSpPr>
        <p:spPr>
          <a:xfrm flipV="1">
            <a:off x="3514223" y="276249"/>
            <a:ext cx="2016423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2" name="Obraz 21" descr="LOGO_BIA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74" y="4780643"/>
            <a:ext cx="722376" cy="2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86898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rostokąt 3"/>
          <p:cNvSpPr/>
          <p:nvPr userDrawn="1"/>
        </p:nvSpPr>
        <p:spPr>
          <a:xfrm flipH="1">
            <a:off x="3146778" y="0"/>
            <a:ext cx="5997221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20"/>
          <p:cNvSpPr>
            <a:spLocks noGrp="1"/>
          </p:cNvSpPr>
          <p:nvPr>
            <p:ph type="body" sz="quarter" idx="15" hasCustomPrompt="1"/>
          </p:nvPr>
        </p:nvSpPr>
        <p:spPr>
          <a:xfrm>
            <a:off x="446958" y="339939"/>
            <a:ext cx="2462784" cy="965722"/>
          </a:xfrm>
        </p:spPr>
        <p:txBody>
          <a:bodyPr>
            <a:normAutofit/>
          </a:bodyPr>
          <a:lstStyle>
            <a:lvl1pPr algn="l">
              <a:defRPr sz="3000" b="1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6" hasCustomPrompt="1"/>
          </p:nvPr>
        </p:nvSpPr>
        <p:spPr>
          <a:xfrm>
            <a:off x="446958" y="1610634"/>
            <a:ext cx="2462783" cy="174052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pl-PL"/>
              <a:t>Ikona branżowa</a:t>
            </a:r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17" hasCustomPrompt="1"/>
          </p:nvPr>
        </p:nvSpPr>
        <p:spPr>
          <a:xfrm>
            <a:off x="446958" y="3539612"/>
            <a:ext cx="2462783" cy="1249081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pl-PL"/>
              <a:t>Krótki opis</a:t>
            </a:r>
          </a:p>
        </p:txBody>
      </p:sp>
      <p:sp>
        <p:nvSpPr>
          <p:cNvPr id="13" name="Symbol zastępczy tekstu 12"/>
          <p:cNvSpPr>
            <a:spLocks noGrp="1"/>
          </p:cNvSpPr>
          <p:nvPr>
            <p:ph type="body" sz="quarter" idx="18" hasCustomPrompt="1"/>
          </p:nvPr>
        </p:nvSpPr>
        <p:spPr>
          <a:xfrm>
            <a:off x="3463926" y="481013"/>
            <a:ext cx="5218113" cy="870347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9" hasCustomPrompt="1"/>
          </p:nvPr>
        </p:nvSpPr>
        <p:spPr>
          <a:xfrm>
            <a:off x="3463926" y="1481138"/>
            <a:ext cx="5218113" cy="38933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20" hasCustomPrompt="1"/>
          </p:nvPr>
        </p:nvSpPr>
        <p:spPr>
          <a:xfrm>
            <a:off x="3463926" y="2008585"/>
            <a:ext cx="5218113" cy="278010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err="1"/>
              <a:t>Bullety</a:t>
            </a:r>
            <a:endParaRPr lang="pl-PL"/>
          </a:p>
        </p:txBody>
      </p:sp>
      <p:pic>
        <p:nvPicPr>
          <p:cNvPr id="19" name="Obraz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57" y="234423"/>
            <a:ext cx="2462784" cy="495162"/>
          </a:xfrm>
          <a:prstGeom prst="rect">
            <a:avLst/>
          </a:prstGeom>
        </p:spPr>
      </p:pic>
      <p:pic>
        <p:nvPicPr>
          <p:cNvPr id="20" name="Obraz 19" descr="LOGO_BIA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74" y="4780643"/>
            <a:ext cx="722376" cy="2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2432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-u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 userDrawn="1"/>
        </p:nvSpPr>
        <p:spPr>
          <a:xfrm>
            <a:off x="0" y="4272642"/>
            <a:ext cx="9144000" cy="889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 descr="LOGO_BIA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74" y="4780643"/>
            <a:ext cx="722376" cy="271455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ymbol zastępczy tekstu 20"/>
          <p:cNvSpPr>
            <a:spLocks noGrp="1"/>
          </p:cNvSpPr>
          <p:nvPr>
            <p:ph type="body" sz="quarter" idx="15" hasCustomPrompt="1"/>
          </p:nvPr>
        </p:nvSpPr>
        <p:spPr>
          <a:xfrm>
            <a:off x="446958" y="354323"/>
            <a:ext cx="8108082" cy="503873"/>
          </a:xfrm>
        </p:spPr>
        <p:txBody>
          <a:bodyPr>
            <a:normAutofit/>
          </a:bodyPr>
          <a:lstStyle>
            <a:lvl1pPr algn="l">
              <a:defRPr sz="3000" b="1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pl-PL" err="1"/>
              <a:t>Mock-up</a:t>
            </a:r>
            <a:endParaRPr lang="pl-PL"/>
          </a:p>
        </p:txBody>
      </p:sp>
      <p:sp>
        <p:nvSpPr>
          <p:cNvPr id="6" name="Symbol zastępczy tekstu 6"/>
          <p:cNvSpPr>
            <a:spLocks noGrp="1"/>
          </p:cNvSpPr>
          <p:nvPr>
            <p:ph type="body" sz="quarter" idx="11"/>
          </p:nvPr>
        </p:nvSpPr>
        <p:spPr>
          <a:xfrm>
            <a:off x="561975" y="1012644"/>
            <a:ext cx="2855480" cy="3060625"/>
          </a:xfrm>
        </p:spPr>
        <p:txBody>
          <a:bodyPr/>
          <a:lstStyle>
            <a:lvl1pPr>
              <a:defRPr sz="1800">
                <a:solidFill>
                  <a:srgbClr val="1E2A44"/>
                </a:solidFill>
              </a:defRPr>
            </a:lvl1pPr>
            <a:lvl2pPr>
              <a:defRPr sz="1600">
                <a:solidFill>
                  <a:srgbClr val="1E2A44"/>
                </a:solidFill>
              </a:defRPr>
            </a:lvl2pPr>
            <a:lvl3pPr>
              <a:defRPr sz="1600">
                <a:solidFill>
                  <a:srgbClr val="1E2A44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8" name="Symbol zastępczy obrazu 7"/>
          <p:cNvSpPr>
            <a:spLocks noGrp="1"/>
          </p:cNvSpPr>
          <p:nvPr>
            <p:ph type="pic" sz="quarter" idx="16" hasCustomPrompt="1"/>
          </p:nvPr>
        </p:nvSpPr>
        <p:spPr>
          <a:xfrm>
            <a:off x="3613150" y="1012115"/>
            <a:ext cx="4941888" cy="3061154"/>
          </a:xfrm>
        </p:spPr>
        <p:txBody>
          <a:bodyPr/>
          <a:lstStyle/>
          <a:p>
            <a:r>
              <a:rPr lang="pl-PL"/>
              <a:t>Komputer/tablet/</a:t>
            </a:r>
            <a:r>
              <a:rPr lang="pl-PL" err="1"/>
              <a:t>smartfon</a:t>
            </a:r>
            <a:endParaRPr lang="pl-PL"/>
          </a:p>
        </p:txBody>
      </p:sp>
      <p:pic>
        <p:nvPicPr>
          <p:cNvPr id="16" name="Obraz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247260"/>
            <a:ext cx="2462784" cy="495162"/>
          </a:xfrm>
          <a:prstGeom prst="rect">
            <a:avLst/>
          </a:prstGeom>
        </p:spPr>
      </p:pic>
      <p:sp>
        <p:nvSpPr>
          <p:cNvPr id="10" name="Symbol zastępczy tekstu 7"/>
          <p:cNvSpPr>
            <a:spLocks noGrp="1"/>
          </p:cNvSpPr>
          <p:nvPr>
            <p:ph type="body" sz="quarter" idx="17" hasCustomPrompt="1"/>
          </p:nvPr>
        </p:nvSpPr>
        <p:spPr>
          <a:xfrm>
            <a:off x="561975" y="4437324"/>
            <a:ext cx="7378700" cy="568589"/>
          </a:xfrm>
        </p:spPr>
        <p:txBody>
          <a:bodyPr>
            <a:normAutofit/>
          </a:bodyPr>
          <a:lstStyle>
            <a:lvl1pPr algn="l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Podsumowanie tekstu powyżej</a:t>
            </a:r>
          </a:p>
        </p:txBody>
      </p:sp>
    </p:spTree>
    <p:extLst>
      <p:ext uri="{BB962C8B-B14F-4D97-AF65-F5344CB8AC3E}">
        <p14:creationId xmlns:p14="http://schemas.microsoft.com/office/powerpoint/2010/main" val="2289325942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 +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ymbol zastępczy tekstu 20"/>
          <p:cNvSpPr>
            <a:spLocks noGrp="1"/>
          </p:cNvSpPr>
          <p:nvPr>
            <p:ph type="body" sz="quarter" idx="15" hasCustomPrompt="1"/>
          </p:nvPr>
        </p:nvSpPr>
        <p:spPr>
          <a:xfrm>
            <a:off x="446958" y="348679"/>
            <a:ext cx="8108082" cy="503873"/>
          </a:xfrm>
        </p:spPr>
        <p:txBody>
          <a:bodyPr>
            <a:normAutofit/>
          </a:bodyPr>
          <a:lstStyle>
            <a:lvl1pPr algn="l">
              <a:defRPr sz="3000" b="1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Grafika / wykres + opis 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1"/>
          </p:nvPr>
        </p:nvSpPr>
        <p:spPr>
          <a:xfrm>
            <a:off x="561975" y="1100137"/>
            <a:ext cx="2855480" cy="3492500"/>
          </a:xfrm>
        </p:spPr>
        <p:txBody>
          <a:bodyPr/>
          <a:lstStyle>
            <a:lvl1pPr>
              <a:defRPr sz="1800">
                <a:solidFill>
                  <a:srgbClr val="1E2A44"/>
                </a:solidFill>
              </a:defRPr>
            </a:lvl1pPr>
            <a:lvl2pPr>
              <a:defRPr sz="1400">
                <a:solidFill>
                  <a:srgbClr val="1E2A44"/>
                </a:solidFill>
              </a:defRPr>
            </a:lvl2pPr>
            <a:lvl3pPr>
              <a:defRPr sz="1400">
                <a:solidFill>
                  <a:srgbClr val="1E2A44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9" name="Symbol zastępczy wykresu 8"/>
          <p:cNvSpPr>
            <a:spLocks noGrp="1"/>
          </p:cNvSpPr>
          <p:nvPr>
            <p:ph type="chart" sz="quarter" idx="16"/>
          </p:nvPr>
        </p:nvSpPr>
        <p:spPr>
          <a:xfrm>
            <a:off x="3625850" y="1099608"/>
            <a:ext cx="4929188" cy="3493294"/>
          </a:xfrm>
        </p:spPr>
        <p:txBody>
          <a:bodyPr/>
          <a:lstStyle/>
          <a:p>
            <a:endParaRPr lang="pl-PL"/>
          </a:p>
        </p:txBody>
      </p:sp>
      <p:pic>
        <p:nvPicPr>
          <p:cNvPr id="14" name="Obraz 13" descr="stopka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2928"/>
            <a:ext cx="9144000" cy="589645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242890"/>
            <a:ext cx="2462784" cy="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85827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rozdzia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85800" y="352380"/>
            <a:ext cx="7772400" cy="512046"/>
          </a:xfrm>
        </p:spPr>
        <p:txBody>
          <a:bodyPr>
            <a:noAutofit/>
          </a:bodyPr>
          <a:lstStyle>
            <a:lvl1pPr>
              <a:defRPr sz="3000" b="1" cap="all"/>
            </a:lvl1pPr>
          </a:lstStyle>
          <a:p>
            <a:r>
              <a:rPr lang="pl-PL"/>
              <a:t>Podrozdział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880869"/>
            <a:ext cx="7772400" cy="78225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Tutaj</a:t>
            </a:r>
            <a:r>
              <a:rPr lang="en-US"/>
              <a:t> jest </a:t>
            </a:r>
            <a:r>
              <a:rPr lang="en-US" err="1"/>
              <a:t>miejsce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podtytuł</a:t>
            </a:r>
            <a:r>
              <a:rPr lang="en-US"/>
              <a:t>/</a:t>
            </a:r>
            <a:r>
              <a:rPr lang="en-US" err="1"/>
              <a:t>najważniejszą</a:t>
            </a:r>
            <a:r>
              <a:rPr lang="en-US"/>
              <a:t> </a:t>
            </a:r>
            <a:r>
              <a:rPr lang="en-US" err="1"/>
              <a:t>treść</a:t>
            </a:r>
            <a:r>
              <a:rPr lang="en-US"/>
              <a:t>, </a:t>
            </a:r>
            <a:r>
              <a:rPr lang="en-US" err="1"/>
              <a:t>ważne</a:t>
            </a:r>
            <a:r>
              <a:rPr lang="en-US"/>
              <a:t> </a:t>
            </a:r>
            <a:r>
              <a:rPr lang="en-US" err="1"/>
              <a:t>rzeczy</a:t>
            </a:r>
            <a:r>
              <a:rPr lang="en-US"/>
              <a:t> </a:t>
            </a:r>
            <a:r>
              <a:rPr lang="en-US" err="1"/>
              <a:t>wyróżniamy</a:t>
            </a:r>
            <a:r>
              <a:rPr lang="en-US"/>
              <a:t> </a:t>
            </a:r>
            <a:r>
              <a:rPr lang="en-US" err="1"/>
              <a:t>kolorem</a:t>
            </a:r>
            <a:r>
              <a:rPr lang="en-US"/>
              <a:t> </a:t>
            </a:r>
            <a:r>
              <a:rPr lang="en-US" err="1"/>
              <a:t>czerwonym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51384" y="4999288"/>
            <a:ext cx="492793" cy="144212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803960"/>
            <a:ext cx="7772400" cy="2549699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defRPr sz="1600">
                <a:solidFill>
                  <a:srgbClr val="1E2A44"/>
                </a:solidFill>
              </a:defRPr>
            </a:lvl1pPr>
          </a:lstStyle>
          <a:p>
            <a:pPr lvl="0"/>
            <a:r>
              <a:rPr lang="pl-PL"/>
              <a:t>Treść</a:t>
            </a:r>
          </a:p>
        </p:txBody>
      </p:sp>
      <p:pic>
        <p:nvPicPr>
          <p:cNvPr id="14" name="Obraz 13" descr="stopka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2928"/>
            <a:ext cx="9144000" cy="589645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2" y="242890"/>
            <a:ext cx="2462784" cy="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24909"/>
      </p:ext>
    </p:extLst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/graf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ymbol zastępczy tekstu 2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6" y="357249"/>
            <a:ext cx="7993063" cy="568683"/>
          </a:xfrm>
        </p:spPr>
        <p:txBody>
          <a:bodyPr>
            <a:normAutofit/>
          </a:bodyPr>
          <a:lstStyle>
            <a:lvl1pPr algn="ctr">
              <a:defRPr sz="30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Grafika/wykres</a:t>
            </a:r>
          </a:p>
        </p:txBody>
      </p:sp>
      <p:sp>
        <p:nvSpPr>
          <p:cNvPr id="7" name="Symbol zastępczy wykresu 6"/>
          <p:cNvSpPr>
            <a:spLocks noGrp="1"/>
          </p:cNvSpPr>
          <p:nvPr>
            <p:ph type="chart" sz="quarter" idx="16"/>
          </p:nvPr>
        </p:nvSpPr>
        <p:spPr>
          <a:xfrm>
            <a:off x="561976" y="1022217"/>
            <a:ext cx="7993063" cy="2961734"/>
          </a:xfrm>
        </p:spPr>
        <p:txBody>
          <a:bodyPr/>
          <a:lstStyle/>
          <a:p>
            <a:endParaRPr lang="pl-PL"/>
          </a:p>
        </p:txBody>
      </p:sp>
      <p:sp>
        <p:nvSpPr>
          <p:cNvPr id="12" name="Prostokąt 11"/>
          <p:cNvSpPr/>
          <p:nvPr userDrawn="1"/>
        </p:nvSpPr>
        <p:spPr>
          <a:xfrm>
            <a:off x="0" y="4272642"/>
            <a:ext cx="9144000" cy="889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LOGO_BIA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74" y="4780643"/>
            <a:ext cx="722376" cy="271455"/>
          </a:xfrm>
          <a:prstGeom prst="rect">
            <a:avLst/>
          </a:prstGeom>
        </p:spPr>
      </p:pic>
      <p:sp>
        <p:nvSpPr>
          <p:cNvPr id="14" name="Symbol zastępczy tekstu 7"/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4437324"/>
            <a:ext cx="7378700" cy="568589"/>
          </a:xfrm>
        </p:spPr>
        <p:txBody>
          <a:bodyPr>
            <a:normAutofit/>
          </a:bodyPr>
          <a:lstStyle>
            <a:lvl1pPr algn="l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Podsumowanie tekstu powyżej</a:t>
            </a:r>
          </a:p>
        </p:txBody>
      </p:sp>
      <p:pic>
        <p:nvPicPr>
          <p:cNvPr id="16" name="Obraz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2" y="242890"/>
            <a:ext cx="2462784" cy="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4921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rzut ekra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rostokąt 3"/>
          <p:cNvSpPr/>
          <p:nvPr userDrawn="1"/>
        </p:nvSpPr>
        <p:spPr>
          <a:xfrm>
            <a:off x="0" y="4138083"/>
            <a:ext cx="9144000" cy="10054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ymbol zastępczy tekstu 7"/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4331494"/>
            <a:ext cx="7378700" cy="667941"/>
          </a:xfrm>
        </p:spPr>
        <p:txBody>
          <a:bodyPr>
            <a:normAutofit/>
          </a:bodyPr>
          <a:lstStyle>
            <a:lvl1pPr algn="ctr"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Zrzut ekranu z opisami – tutaj opis - ważne rzeczy kolorem różowym</a:t>
            </a:r>
          </a:p>
        </p:txBody>
      </p:sp>
      <p:pic>
        <p:nvPicPr>
          <p:cNvPr id="7" name="Obraz 6" descr="LOGO_BIA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74" y="4780643"/>
            <a:ext cx="722376" cy="2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02065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789552"/>
            <a:ext cx="4038600" cy="3805071"/>
          </a:xfrm>
        </p:spPr>
        <p:txBody>
          <a:bodyPr>
            <a:normAutofit/>
          </a:bodyPr>
          <a:lstStyle>
            <a:lvl1pPr marL="204788" indent="-204788">
              <a:buFontTx/>
              <a:buBlip>
                <a:blip r:embed="rId2"/>
              </a:buBlip>
              <a:defRPr sz="1800"/>
            </a:lvl1pPr>
            <a:lvl2pPr marL="410766" indent="-204788">
              <a:buFontTx/>
              <a:buBlip>
                <a:blip r:embed="rId2"/>
              </a:buBlip>
              <a:defRPr sz="1500"/>
            </a:lvl2pPr>
            <a:lvl3pPr marL="616744" indent="-171450">
              <a:buFontTx/>
              <a:buBlip>
                <a:blip r:embed="rId2"/>
              </a:buBlip>
              <a:defRPr sz="1200"/>
            </a:lvl3pPr>
            <a:lvl4pPr marL="822722" indent="-171450">
              <a:buFontTx/>
              <a:buBlip>
                <a:blip r:embed="rId2"/>
              </a:buBlip>
              <a:defRPr sz="900"/>
            </a:lvl4pPr>
            <a:lvl5pPr marL="1028700" indent="-171450">
              <a:buFontTx/>
              <a:buBlip>
                <a:blip r:embed="rId2"/>
              </a:buBlip>
              <a:defRPr sz="7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789552"/>
            <a:ext cx="4038600" cy="3805071"/>
          </a:xfrm>
        </p:spPr>
        <p:txBody>
          <a:bodyPr>
            <a:normAutofit/>
          </a:bodyPr>
          <a:lstStyle>
            <a:lvl1pPr marL="204788" indent="-204788">
              <a:buFontTx/>
              <a:buBlip>
                <a:blip r:embed="rId2"/>
              </a:buBlip>
              <a:defRPr sz="1800"/>
            </a:lvl1pPr>
            <a:lvl2pPr marL="410766" indent="-204788">
              <a:buFontTx/>
              <a:buBlip>
                <a:blip r:embed="rId2"/>
              </a:buBlip>
              <a:defRPr sz="1500"/>
            </a:lvl2pPr>
            <a:lvl3pPr marL="616744" indent="-171450">
              <a:buFontTx/>
              <a:buBlip>
                <a:blip r:embed="rId2"/>
              </a:buBlip>
              <a:defRPr sz="1200"/>
            </a:lvl3pPr>
            <a:lvl4pPr marL="822722" indent="-171450">
              <a:buFontTx/>
              <a:buBlip>
                <a:blip r:embed="rId2"/>
              </a:buBlip>
              <a:defRPr sz="900"/>
            </a:lvl4pPr>
            <a:lvl5pPr marL="1028700" indent="-171450">
              <a:buFontTx/>
              <a:buBlip>
                <a:blip r:embed="rId2"/>
              </a:buBlip>
              <a:defRPr sz="7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stopki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© Globema 2011. All rights reserved</a:t>
            </a:r>
          </a:p>
        </p:txBody>
      </p:sp>
      <p:sp>
        <p:nvSpPr>
          <p:cNvPr id="8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CAE02-1990-4ED3-84BD-FE7FD49F53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ytuł 8"/>
          <p:cNvSpPr>
            <a:spLocks noGrp="1"/>
          </p:cNvSpPr>
          <p:nvPr>
            <p:ph type="title"/>
          </p:nvPr>
        </p:nvSpPr>
        <p:spPr>
          <a:xfrm>
            <a:off x="184639" y="114300"/>
            <a:ext cx="7976683" cy="405222"/>
          </a:xfrm>
        </p:spPr>
        <p:txBody>
          <a:bodyPr>
            <a:normAutofit/>
          </a:bodyPr>
          <a:lstStyle/>
          <a:p>
            <a:r>
              <a:rPr lang="pl-PL"/>
              <a:t>Kliknij, aby edytować styl</a:t>
            </a:r>
          </a:p>
        </p:txBody>
      </p:sp>
      <p:pic>
        <p:nvPicPr>
          <p:cNvPr id="9" name="Picture 3" descr="C:\rab\SVN-DOC\globema_logo_small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447" y="87474"/>
            <a:ext cx="1248554" cy="45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Łącznik prosty 16"/>
          <p:cNvCxnSpPr/>
          <p:nvPr userDrawn="1"/>
        </p:nvCxnSpPr>
        <p:spPr>
          <a:xfrm>
            <a:off x="185052" y="502444"/>
            <a:ext cx="8043084" cy="0"/>
          </a:xfrm>
          <a:prstGeom prst="line">
            <a:avLst/>
          </a:prstGeom>
          <a:ln w="25400" cap="rnd">
            <a:gradFill flip="none" rotWithShape="1">
              <a:gsLst>
                <a:gs pos="98000">
                  <a:srgbClr val="003DCC">
                    <a:alpha val="0"/>
                  </a:srgbClr>
                </a:gs>
                <a:gs pos="50000">
                  <a:srgbClr val="FF99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041778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ozdzia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852" y="4706690"/>
            <a:ext cx="10440800" cy="62730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428625" y="1131097"/>
            <a:ext cx="8286750" cy="1720471"/>
          </a:xfrm>
        </p:spPr>
        <p:txBody>
          <a:bodyPr>
            <a:spAutoFit/>
          </a:bodyPr>
          <a:lstStyle>
            <a:lvl1pPr marL="342900" indent="-342900">
              <a:spcAft>
                <a:spcPts val="600"/>
              </a:spcAft>
              <a:buFont typeface="Arial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371600" indent="0">
              <a:buFont typeface="Arial"/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4pPr>
          </a:lstStyle>
          <a:p>
            <a:pPr lvl="0"/>
            <a:r>
              <a:rPr lang="pl-PL"/>
              <a:t>Treść</a:t>
            </a:r>
          </a:p>
          <a:p>
            <a:pPr lvl="1"/>
            <a:r>
              <a:rPr lang="pl-PL"/>
              <a:t>Treść</a:t>
            </a:r>
          </a:p>
          <a:p>
            <a:pPr lvl="2"/>
            <a:r>
              <a:rPr lang="pl-PL"/>
              <a:t>Treść</a:t>
            </a:r>
          </a:p>
          <a:p>
            <a:pPr lvl="0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2" y="353713"/>
            <a:ext cx="2462784" cy="371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8625" y="392132"/>
            <a:ext cx="8286750" cy="542532"/>
          </a:xfrm>
        </p:spPr>
        <p:txBody>
          <a:bodyPr>
            <a:normAutofit/>
          </a:bodyPr>
          <a:lstStyle>
            <a:lvl1pPr>
              <a:defRPr sz="28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ROZDZIAŁ</a:t>
            </a:r>
          </a:p>
        </p:txBody>
      </p:sp>
    </p:spTree>
    <p:extLst>
      <p:ext uri="{BB962C8B-B14F-4D97-AF65-F5344CB8AC3E}">
        <p14:creationId xmlns:p14="http://schemas.microsoft.com/office/powerpoint/2010/main" val="4291956803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na 2 linij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53953"/>
            <a:ext cx="7772400" cy="891237"/>
          </a:xfrm>
        </p:spPr>
        <p:txBody>
          <a:bodyPr>
            <a:normAutofit/>
          </a:bodyPr>
          <a:lstStyle>
            <a:lvl1pPr>
              <a:defRPr sz="3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2 </a:t>
            </a:r>
            <a:r>
              <a:rPr lang="en-US" err="1"/>
              <a:t>linijki</a:t>
            </a:r>
            <a:r>
              <a:rPr lang="en-US"/>
              <a:t> </a:t>
            </a:r>
            <a:br>
              <a:rPr lang="en-US"/>
            </a:br>
            <a:r>
              <a:rPr lang="en-US"/>
              <a:t>+ </a:t>
            </a:r>
            <a:r>
              <a:rPr lang="en-US" err="1"/>
              <a:t>grafiki</a:t>
            </a:r>
            <a:r>
              <a:rPr lang="en-US"/>
              <a:t> </a:t>
            </a:r>
            <a:r>
              <a:rPr lang="en-US" err="1"/>
              <a:t>poniżej</a:t>
            </a:r>
            <a:endParaRPr lang="en-US"/>
          </a:p>
        </p:txBody>
      </p:sp>
      <p:pic>
        <p:nvPicPr>
          <p:cNvPr id="9" name="Obraz 8" descr="stopka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2928"/>
            <a:ext cx="9144000" cy="58964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2" y="242890"/>
            <a:ext cx="2462784" cy="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10187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_z_le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25791" y="420116"/>
            <a:ext cx="8168142" cy="512046"/>
          </a:xfrm>
        </p:spPr>
        <p:txBody>
          <a:bodyPr>
            <a:noAutofit/>
          </a:bodyPr>
          <a:lstStyle>
            <a:lvl1pPr algn="l">
              <a:defRPr sz="3000" cap="all" baseline="0"/>
            </a:lvl1pPr>
          </a:lstStyle>
          <a:p>
            <a:r>
              <a:rPr lang="pl-PL"/>
              <a:t>Tytuł z lewej strony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1"/>
          </p:nvPr>
        </p:nvSpPr>
        <p:spPr>
          <a:xfrm>
            <a:off x="446956" y="1057804"/>
            <a:ext cx="8146977" cy="3492500"/>
          </a:xfrm>
        </p:spPr>
        <p:txBody>
          <a:bodyPr/>
          <a:lstStyle>
            <a:lvl1pPr>
              <a:defRPr sz="1800">
                <a:solidFill>
                  <a:srgbClr val="1E2A44"/>
                </a:solidFill>
              </a:defRPr>
            </a:lvl1pPr>
            <a:lvl2pPr>
              <a:defRPr sz="1600">
                <a:solidFill>
                  <a:srgbClr val="1E2A44"/>
                </a:solidFill>
              </a:defRPr>
            </a:lvl2pPr>
            <a:lvl3pPr>
              <a:defRPr sz="1400">
                <a:solidFill>
                  <a:srgbClr val="1E2A44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57" y="310626"/>
            <a:ext cx="2462784" cy="495162"/>
          </a:xfrm>
          <a:prstGeom prst="rect">
            <a:avLst/>
          </a:prstGeom>
        </p:spPr>
      </p:pic>
      <p:pic>
        <p:nvPicPr>
          <p:cNvPr id="11" name="Obraz 10" descr="stopka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2928"/>
            <a:ext cx="9144000" cy="5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48151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_ik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57200" y="1004982"/>
            <a:ext cx="8229600" cy="512046"/>
          </a:xfrm>
        </p:spPr>
        <p:txBody>
          <a:bodyPr>
            <a:noAutofit/>
          </a:bodyPr>
          <a:lstStyle>
            <a:lvl1pPr>
              <a:defRPr sz="3000" b="1" cap="all" baseline="0"/>
            </a:lvl1pPr>
          </a:lstStyle>
          <a:p>
            <a:r>
              <a:rPr lang="pl-PL"/>
              <a:t>Tytuł dla ikony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528985"/>
            <a:ext cx="6400800" cy="74758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Tutaj</a:t>
            </a:r>
            <a:r>
              <a:rPr lang="en-US"/>
              <a:t> jest </a:t>
            </a:r>
            <a:r>
              <a:rPr lang="en-US" err="1"/>
              <a:t>miejsce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podtytuł</a:t>
            </a:r>
            <a:r>
              <a:rPr lang="en-US"/>
              <a:t>, </a:t>
            </a:r>
            <a:r>
              <a:rPr lang="en-US" err="1"/>
              <a:t>ważne</a:t>
            </a:r>
            <a:r>
              <a:rPr lang="en-US"/>
              <a:t> </a:t>
            </a:r>
            <a:r>
              <a:rPr lang="en-US" err="1"/>
              <a:t>rzeczy</a:t>
            </a:r>
            <a:r>
              <a:rPr lang="en-US"/>
              <a:t> </a:t>
            </a:r>
            <a:r>
              <a:rPr lang="en-US" err="1"/>
              <a:t>wyróżniamy</a:t>
            </a:r>
            <a:r>
              <a:rPr lang="en-US"/>
              <a:t> </a:t>
            </a:r>
            <a:r>
              <a:rPr lang="en-US" err="1"/>
              <a:t>kolorem</a:t>
            </a:r>
            <a:r>
              <a:rPr lang="en-US"/>
              <a:t> </a:t>
            </a:r>
            <a:r>
              <a:rPr lang="en-US" err="1"/>
              <a:t>czerwonym</a:t>
            </a:r>
            <a:endParaRPr lang="en-US"/>
          </a:p>
        </p:txBody>
      </p:sp>
      <p:sp>
        <p:nvSpPr>
          <p:cNvPr id="6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77947"/>
            <a:ext cx="8229600" cy="2098803"/>
          </a:xfrm>
        </p:spPr>
        <p:txBody>
          <a:bodyPr>
            <a:normAutofit/>
          </a:bodyPr>
          <a:lstStyle>
            <a:lvl1pPr>
              <a:defRPr sz="1600">
                <a:solidFill>
                  <a:srgbClr val="1E2A44"/>
                </a:solidFill>
              </a:defRPr>
            </a:lvl1pPr>
          </a:lstStyle>
          <a:p>
            <a:pPr lvl="0"/>
            <a:r>
              <a:rPr lang="pl-PL"/>
              <a:t>Treść</a:t>
            </a:r>
          </a:p>
        </p:txBody>
      </p:sp>
      <p:pic>
        <p:nvPicPr>
          <p:cNvPr id="9" name="Obraz 8" descr="divider_ikon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" y="479823"/>
            <a:ext cx="7894320" cy="324612"/>
          </a:xfrm>
          <a:prstGeom prst="rect">
            <a:avLst/>
          </a:prstGeom>
        </p:spPr>
      </p:pic>
      <p:pic>
        <p:nvPicPr>
          <p:cNvPr id="10" name="Obraz 9" descr="stopka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2928"/>
            <a:ext cx="9144000" cy="5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52368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umny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/>
          <p:cNvSpPr/>
          <p:nvPr userDrawn="1"/>
        </p:nvSpPr>
        <p:spPr>
          <a:xfrm>
            <a:off x="0" y="1075267"/>
            <a:ext cx="9144000" cy="406823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 w="3175" cmpd="sng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ymbol zastępczy tekstu 6"/>
          <p:cNvSpPr>
            <a:spLocks noGrp="1"/>
          </p:cNvSpPr>
          <p:nvPr>
            <p:ph type="body" sz="quarter" idx="11"/>
          </p:nvPr>
        </p:nvSpPr>
        <p:spPr>
          <a:xfrm>
            <a:off x="715819" y="1670572"/>
            <a:ext cx="3508603" cy="284081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1E2A44"/>
                </a:solidFill>
              </a:defRPr>
            </a:lvl1pPr>
            <a:lvl2pPr>
              <a:defRPr sz="1400">
                <a:solidFill>
                  <a:srgbClr val="1E2A44"/>
                </a:solidFill>
              </a:defRPr>
            </a:lvl2pPr>
            <a:lvl3pPr>
              <a:defRPr sz="1400">
                <a:solidFill>
                  <a:srgbClr val="1E2A44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6" name="Symbol zastępczy tekstu 6"/>
          <p:cNvSpPr>
            <a:spLocks noGrp="1"/>
          </p:cNvSpPr>
          <p:nvPr>
            <p:ph type="body" sz="quarter" idx="12"/>
          </p:nvPr>
        </p:nvSpPr>
        <p:spPr>
          <a:xfrm>
            <a:off x="4892230" y="1670572"/>
            <a:ext cx="3465958" cy="284081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11" name="Symbol zastępczy tekstu 6"/>
          <p:cNvSpPr>
            <a:spLocks noGrp="1"/>
          </p:cNvSpPr>
          <p:nvPr>
            <p:ph type="body" sz="quarter" idx="13" hasCustomPrompt="1"/>
          </p:nvPr>
        </p:nvSpPr>
        <p:spPr>
          <a:xfrm>
            <a:off x="4892230" y="1215632"/>
            <a:ext cx="3465958" cy="387204"/>
          </a:xfrm>
        </p:spPr>
        <p:txBody>
          <a:bodyPr>
            <a:normAutofit/>
          </a:bodyPr>
          <a:lstStyle>
            <a:lvl1pPr>
              <a:defRPr sz="1800" b="1">
                <a:solidFill>
                  <a:srgbClr val="E3453E"/>
                </a:solidFill>
              </a:defRPr>
            </a:lvl1pPr>
            <a:lvl2pPr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Prawa kolumna</a:t>
            </a:r>
          </a:p>
        </p:txBody>
      </p:sp>
      <p:sp>
        <p:nvSpPr>
          <p:cNvPr id="13" name="Symbol zastępczy tekstu 12"/>
          <p:cNvSpPr>
            <a:spLocks noGrp="1"/>
          </p:cNvSpPr>
          <p:nvPr>
            <p:ph type="body" sz="quarter" idx="14" hasCustomPrompt="1"/>
          </p:nvPr>
        </p:nvSpPr>
        <p:spPr>
          <a:xfrm>
            <a:off x="715818" y="356519"/>
            <a:ext cx="7642370" cy="532481"/>
          </a:xfrm>
        </p:spPr>
        <p:txBody>
          <a:bodyPr>
            <a:normAutofit/>
          </a:bodyPr>
          <a:lstStyle>
            <a:lvl1pPr algn="ctr">
              <a:defRPr sz="3000" b="1" cap="all" baseline="0">
                <a:solidFill>
                  <a:schemeClr val="tx1"/>
                </a:solidFill>
                <a:latin typeface="Lato" panose="020F0502020204030203" pitchFamily="34" charset="-18"/>
              </a:defRPr>
            </a:lvl1pPr>
          </a:lstStyle>
          <a:p>
            <a:pPr lvl="0"/>
            <a:r>
              <a:rPr lang="pl-PL"/>
              <a:t>2 kolumny z tłem</a:t>
            </a:r>
          </a:p>
        </p:txBody>
      </p:sp>
      <p:sp>
        <p:nvSpPr>
          <p:cNvPr id="10" name="Symbol zastępczy tekstu 6"/>
          <p:cNvSpPr>
            <a:spLocks noGrp="1"/>
          </p:cNvSpPr>
          <p:nvPr>
            <p:ph type="body" sz="quarter" idx="15" hasCustomPrompt="1"/>
          </p:nvPr>
        </p:nvSpPr>
        <p:spPr>
          <a:xfrm>
            <a:off x="715819" y="1215632"/>
            <a:ext cx="3508603" cy="387203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Lewa kolumna</a:t>
            </a:r>
          </a:p>
        </p:txBody>
      </p:sp>
      <p:pic>
        <p:nvPicPr>
          <p:cNvPr id="22" name="Obraz 21" descr="stopka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2928"/>
            <a:ext cx="9144000" cy="589645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2" y="251357"/>
            <a:ext cx="2462784" cy="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4603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umny + pasek granat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0" y="4231464"/>
            <a:ext cx="9144000" cy="9301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 descr="LOGO_BIA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74" y="4780643"/>
            <a:ext cx="722376" cy="271455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ymbol zastępczy tekstu 6"/>
          <p:cNvSpPr>
            <a:spLocks noGrp="1"/>
          </p:cNvSpPr>
          <p:nvPr>
            <p:ph type="body" sz="quarter" idx="11"/>
          </p:nvPr>
        </p:nvSpPr>
        <p:spPr>
          <a:xfrm>
            <a:off x="715818" y="1568968"/>
            <a:ext cx="3602182" cy="249503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tekstu 6"/>
          <p:cNvSpPr>
            <a:spLocks noGrp="1"/>
          </p:cNvSpPr>
          <p:nvPr>
            <p:ph type="body" sz="quarter" idx="12"/>
          </p:nvPr>
        </p:nvSpPr>
        <p:spPr>
          <a:xfrm>
            <a:off x="4745182" y="1568968"/>
            <a:ext cx="3613006" cy="249503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7" name="Symbol zastępczy tekstu 12"/>
          <p:cNvSpPr>
            <a:spLocks noGrp="1"/>
          </p:cNvSpPr>
          <p:nvPr>
            <p:ph type="body" sz="quarter" idx="14" hasCustomPrompt="1"/>
          </p:nvPr>
        </p:nvSpPr>
        <p:spPr>
          <a:xfrm>
            <a:off x="715818" y="348052"/>
            <a:ext cx="7642370" cy="519781"/>
          </a:xfrm>
        </p:spPr>
        <p:txBody>
          <a:bodyPr>
            <a:normAutofit/>
          </a:bodyPr>
          <a:lstStyle>
            <a:lvl1pPr algn="ctr">
              <a:defRPr sz="3000" b="1" cap="all" baseline="0">
                <a:solidFill>
                  <a:schemeClr val="tx1"/>
                </a:solidFill>
                <a:latin typeface="Lato" panose="020F0502020204030203" pitchFamily="34" charset="-18"/>
              </a:defRPr>
            </a:lvl1pPr>
          </a:lstStyle>
          <a:p>
            <a:pPr lvl="0"/>
            <a:r>
              <a:rPr lang="pl-PL"/>
              <a:t>2 kolumny bez tła</a:t>
            </a:r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3" hasCustomPrompt="1"/>
          </p:nvPr>
        </p:nvSpPr>
        <p:spPr>
          <a:xfrm>
            <a:off x="4745182" y="1056922"/>
            <a:ext cx="3613006" cy="512046"/>
          </a:xfrm>
        </p:spPr>
        <p:txBody>
          <a:bodyPr>
            <a:normAutofit/>
          </a:bodyPr>
          <a:lstStyle>
            <a:lvl1pPr>
              <a:defRPr sz="1800" b="1">
                <a:solidFill>
                  <a:srgbClr val="E3453E"/>
                </a:solidFill>
              </a:defRPr>
            </a:lvl1pPr>
            <a:lvl2pPr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Prawa kolumna</a:t>
            </a:r>
          </a:p>
        </p:txBody>
      </p:sp>
      <p:sp>
        <p:nvSpPr>
          <p:cNvPr id="13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715818" y="1056922"/>
            <a:ext cx="3602182" cy="512046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Lewa kolumna</a:t>
            </a:r>
          </a:p>
        </p:txBody>
      </p:sp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2" y="242890"/>
            <a:ext cx="2462784" cy="495162"/>
          </a:xfrm>
          <a:prstGeom prst="rect">
            <a:avLst/>
          </a:prstGeom>
        </p:spPr>
      </p:pic>
      <p:sp>
        <p:nvSpPr>
          <p:cNvPr id="14" name="Symbol zastępczy tekstu 7"/>
          <p:cNvSpPr>
            <a:spLocks noGrp="1"/>
          </p:cNvSpPr>
          <p:nvPr>
            <p:ph type="body" sz="quarter" idx="17" hasCustomPrompt="1"/>
          </p:nvPr>
        </p:nvSpPr>
        <p:spPr>
          <a:xfrm>
            <a:off x="561975" y="4437324"/>
            <a:ext cx="7378700" cy="568589"/>
          </a:xfrm>
        </p:spPr>
        <p:txBody>
          <a:bodyPr>
            <a:normAutofit/>
          </a:bodyPr>
          <a:lstStyle>
            <a:lvl1pPr algn="l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Podsumowanie tekstu powyżej</a:t>
            </a:r>
          </a:p>
        </p:txBody>
      </p:sp>
    </p:spTree>
    <p:extLst>
      <p:ext uri="{BB962C8B-B14F-4D97-AF65-F5344CB8AC3E}">
        <p14:creationId xmlns:p14="http://schemas.microsoft.com/office/powerpoint/2010/main" val="4278724174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umny + pasek granat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/>
          <p:cNvSpPr/>
          <p:nvPr userDrawn="1"/>
        </p:nvSpPr>
        <p:spPr>
          <a:xfrm>
            <a:off x="0" y="4272642"/>
            <a:ext cx="9144000" cy="889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5" name="Obraz 34" descr="LOGO_BIA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74" y="4780643"/>
            <a:ext cx="722376" cy="271455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2" hasCustomPrompt="1"/>
          </p:nvPr>
        </p:nvSpPr>
        <p:spPr>
          <a:xfrm>
            <a:off x="815969" y="1855460"/>
            <a:ext cx="2191927" cy="2045090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rgbClr val="1E2A44"/>
                </a:solidFill>
              </a:defRPr>
            </a:lvl1pPr>
          </a:lstStyle>
          <a:p>
            <a:pPr lvl="0"/>
            <a:r>
              <a:rPr lang="pl-PL"/>
              <a:t>Kolumna 1</a:t>
            </a:r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13" hasCustomPrompt="1"/>
          </p:nvPr>
        </p:nvSpPr>
        <p:spPr>
          <a:xfrm>
            <a:off x="3405127" y="1855460"/>
            <a:ext cx="2314068" cy="2045090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rgbClr val="1E2A44"/>
                </a:solidFill>
              </a:defRPr>
            </a:lvl1pPr>
          </a:lstStyle>
          <a:p>
            <a:pPr lvl="0"/>
            <a:r>
              <a:rPr lang="pl-PL"/>
              <a:t>Kolumna 2</a:t>
            </a:r>
          </a:p>
        </p:txBody>
      </p:sp>
      <p:sp>
        <p:nvSpPr>
          <p:cNvPr id="19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6109369" y="1855084"/>
            <a:ext cx="2365462" cy="2045090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rgbClr val="1E2A44"/>
                </a:solidFill>
              </a:defRPr>
            </a:lvl1pPr>
          </a:lstStyle>
          <a:p>
            <a:pPr lvl="0"/>
            <a:r>
              <a:rPr lang="pl-PL"/>
              <a:t>Kolumna 3</a:t>
            </a:r>
          </a:p>
        </p:txBody>
      </p:sp>
      <p:sp>
        <p:nvSpPr>
          <p:cNvPr id="21" name="Symbol zastępczy tekstu 2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6" y="358526"/>
            <a:ext cx="7993063" cy="568683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chemeClr val="tx1"/>
                </a:solidFill>
                <a:latin typeface="Lato" panose="020F0502020204030203" pitchFamily="34" charset="-18"/>
              </a:defRPr>
            </a:lvl1pPr>
          </a:lstStyle>
          <a:p>
            <a:pPr lvl="0"/>
            <a:r>
              <a:rPr lang="pl-PL"/>
              <a:t>3 KOLUMNY BEZ TŁA</a:t>
            </a:r>
          </a:p>
        </p:txBody>
      </p:sp>
      <p:sp>
        <p:nvSpPr>
          <p:cNvPr id="23" name="Symbol zastępczy tekstu 22"/>
          <p:cNvSpPr>
            <a:spLocks noGrp="1"/>
          </p:cNvSpPr>
          <p:nvPr>
            <p:ph type="body" sz="quarter" idx="16" hasCustomPrompt="1"/>
          </p:nvPr>
        </p:nvSpPr>
        <p:spPr>
          <a:xfrm>
            <a:off x="561976" y="939689"/>
            <a:ext cx="7993063" cy="370974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quarter" idx="17" hasCustomPrompt="1"/>
          </p:nvPr>
        </p:nvSpPr>
        <p:spPr>
          <a:xfrm>
            <a:off x="815943" y="1464745"/>
            <a:ext cx="2192239" cy="381000"/>
          </a:xfrm>
        </p:spPr>
        <p:txBody>
          <a:bodyPr>
            <a:normAutofit/>
          </a:bodyPr>
          <a:lstStyle>
            <a:lvl1pPr>
              <a:defRPr sz="1800" b="1">
                <a:solidFill>
                  <a:srgbClr val="E3453E"/>
                </a:solidFill>
              </a:defRPr>
            </a:lvl1pPr>
          </a:lstStyle>
          <a:p>
            <a:pPr lvl="0"/>
            <a:r>
              <a:rPr lang="pl-PL"/>
              <a:t>Tytuł 1</a:t>
            </a:r>
          </a:p>
        </p:txBody>
      </p:sp>
      <p:sp>
        <p:nvSpPr>
          <p:cNvPr id="30" name="Symbol zastępczy tekstu 29"/>
          <p:cNvSpPr>
            <a:spLocks noGrp="1"/>
          </p:cNvSpPr>
          <p:nvPr>
            <p:ph type="body" sz="quarter" idx="18" hasCustomPrompt="1"/>
          </p:nvPr>
        </p:nvSpPr>
        <p:spPr>
          <a:xfrm>
            <a:off x="3404710" y="1464308"/>
            <a:ext cx="2314068" cy="381000"/>
          </a:xfrm>
        </p:spPr>
        <p:txBody>
          <a:bodyPr>
            <a:normAutofit/>
          </a:bodyPr>
          <a:lstStyle>
            <a:lvl1pPr>
              <a:defRPr sz="1800" b="1" baseline="0">
                <a:solidFill>
                  <a:srgbClr val="E3453E"/>
                </a:solidFill>
              </a:defRPr>
            </a:lvl1pPr>
          </a:lstStyle>
          <a:p>
            <a:pPr lvl="0"/>
            <a:r>
              <a:rPr lang="pl-PL"/>
              <a:t>Tytuł 2</a:t>
            </a:r>
          </a:p>
        </p:txBody>
      </p:sp>
      <p:sp>
        <p:nvSpPr>
          <p:cNvPr id="32" name="Symbol zastępczy tekstu 31"/>
          <p:cNvSpPr>
            <a:spLocks noGrp="1"/>
          </p:cNvSpPr>
          <p:nvPr>
            <p:ph type="body" sz="quarter" idx="19" hasCustomPrompt="1"/>
          </p:nvPr>
        </p:nvSpPr>
        <p:spPr>
          <a:xfrm>
            <a:off x="6108701" y="1464308"/>
            <a:ext cx="2365462" cy="381000"/>
          </a:xfrm>
        </p:spPr>
        <p:txBody>
          <a:bodyPr>
            <a:normAutofit/>
          </a:bodyPr>
          <a:lstStyle>
            <a:lvl1pPr>
              <a:defRPr sz="1800" b="1" baseline="0">
                <a:solidFill>
                  <a:srgbClr val="E3453E"/>
                </a:solidFill>
              </a:defRPr>
            </a:lvl1pPr>
          </a:lstStyle>
          <a:p>
            <a:pPr lvl="0"/>
            <a:r>
              <a:rPr lang="pl-PL"/>
              <a:t>Tytuł 3</a:t>
            </a:r>
          </a:p>
        </p:txBody>
      </p:sp>
      <p:pic>
        <p:nvPicPr>
          <p:cNvPr id="37" name="Obraz 3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2" y="234423"/>
            <a:ext cx="2462784" cy="495162"/>
          </a:xfrm>
          <a:prstGeom prst="rect">
            <a:avLst/>
          </a:prstGeom>
        </p:spPr>
      </p:pic>
      <p:sp>
        <p:nvSpPr>
          <p:cNvPr id="15" name="Symbol zastępczy tekstu 7"/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4437324"/>
            <a:ext cx="7378700" cy="568589"/>
          </a:xfrm>
        </p:spPr>
        <p:txBody>
          <a:bodyPr>
            <a:normAutofit/>
          </a:bodyPr>
          <a:lstStyle>
            <a:lvl1pPr algn="l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Podsumowanie tekstu powyżej</a:t>
            </a:r>
          </a:p>
        </p:txBody>
      </p:sp>
    </p:spTree>
    <p:extLst>
      <p:ext uri="{BB962C8B-B14F-4D97-AF65-F5344CB8AC3E}">
        <p14:creationId xmlns:p14="http://schemas.microsoft.com/office/powerpoint/2010/main" val="3178454538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umny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 userDrawn="1"/>
        </p:nvSpPr>
        <p:spPr>
          <a:xfrm>
            <a:off x="0" y="1405466"/>
            <a:ext cx="9144000" cy="3780367"/>
          </a:xfrm>
          <a:prstGeom prst="rect">
            <a:avLst/>
          </a:prstGeom>
          <a:solidFill>
            <a:schemeClr val="bg1">
              <a:lumMod val="75000"/>
              <a:alpha val="17000"/>
            </a:schemeClr>
          </a:solidFill>
          <a:ln w="3175" cmpd="sng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ymbol zastępczy tekstu 9"/>
          <p:cNvSpPr>
            <a:spLocks noGrp="1"/>
          </p:cNvSpPr>
          <p:nvPr>
            <p:ph type="body" sz="quarter" idx="12" hasCustomPrompt="1"/>
          </p:nvPr>
        </p:nvSpPr>
        <p:spPr>
          <a:xfrm>
            <a:off x="908871" y="2023217"/>
            <a:ext cx="2232035" cy="2444155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rgbClr val="1E2A44"/>
                </a:solidFill>
              </a:defRPr>
            </a:lvl1pPr>
          </a:lstStyle>
          <a:p>
            <a:pPr lvl="0"/>
            <a:r>
              <a:rPr lang="pl-PL"/>
              <a:t>Kolumna 1</a:t>
            </a:r>
          </a:p>
        </p:txBody>
      </p:sp>
      <p:sp>
        <p:nvSpPr>
          <p:cNvPr id="6" name="Symbol zastępczy tekstu 16"/>
          <p:cNvSpPr>
            <a:spLocks noGrp="1"/>
          </p:cNvSpPr>
          <p:nvPr>
            <p:ph type="body" sz="quarter" idx="13" hasCustomPrompt="1"/>
          </p:nvPr>
        </p:nvSpPr>
        <p:spPr>
          <a:xfrm>
            <a:off x="3514222" y="2023217"/>
            <a:ext cx="2341165" cy="2444155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rgbClr val="1E2A44"/>
                </a:solidFill>
              </a:defRPr>
            </a:lvl1pPr>
          </a:lstStyle>
          <a:p>
            <a:pPr lvl="0"/>
            <a:r>
              <a:rPr lang="pl-PL"/>
              <a:t>Kolumna 2</a:t>
            </a:r>
          </a:p>
        </p:txBody>
      </p:sp>
      <p:sp>
        <p:nvSpPr>
          <p:cNvPr id="7" name="Symbol zastępczy tekstu 18"/>
          <p:cNvSpPr>
            <a:spLocks noGrp="1"/>
          </p:cNvSpPr>
          <p:nvPr>
            <p:ph type="body" sz="quarter" idx="14" hasCustomPrompt="1"/>
          </p:nvPr>
        </p:nvSpPr>
        <p:spPr>
          <a:xfrm>
            <a:off x="6202948" y="2022841"/>
            <a:ext cx="2339467" cy="2444155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rgbClr val="1E2A44"/>
                </a:solidFill>
              </a:defRPr>
            </a:lvl1pPr>
          </a:lstStyle>
          <a:p>
            <a:pPr lvl="0"/>
            <a:r>
              <a:rPr lang="pl-PL"/>
              <a:t>Kolumna 3</a:t>
            </a:r>
          </a:p>
        </p:txBody>
      </p:sp>
      <p:sp>
        <p:nvSpPr>
          <p:cNvPr id="8" name="Symbol zastępczy tekstu 2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6" y="347239"/>
            <a:ext cx="7993063" cy="523438"/>
          </a:xfrm>
        </p:spPr>
        <p:txBody>
          <a:bodyPr>
            <a:normAutofit/>
          </a:bodyPr>
          <a:lstStyle>
            <a:lvl1pPr algn="ctr">
              <a:defRPr sz="3000" b="1" cap="all">
                <a:solidFill>
                  <a:schemeClr val="tx1"/>
                </a:solidFill>
                <a:latin typeface="Lato" panose="020F0502020204030203" pitchFamily="34" charset="-18"/>
              </a:defRPr>
            </a:lvl1pPr>
          </a:lstStyle>
          <a:p>
            <a:pPr lvl="0"/>
            <a:r>
              <a:rPr lang="pl-PL"/>
              <a:t>3 kolumny z tłem</a:t>
            </a:r>
          </a:p>
        </p:txBody>
      </p:sp>
      <p:sp>
        <p:nvSpPr>
          <p:cNvPr id="9" name="Symbol zastępczy tekstu 22"/>
          <p:cNvSpPr>
            <a:spLocks noGrp="1"/>
          </p:cNvSpPr>
          <p:nvPr>
            <p:ph type="body" sz="quarter" idx="16" hasCustomPrompt="1"/>
          </p:nvPr>
        </p:nvSpPr>
        <p:spPr>
          <a:xfrm>
            <a:off x="561976" y="893766"/>
            <a:ext cx="7993063" cy="370974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11" name="Symbol zastępczy tekstu 24"/>
          <p:cNvSpPr>
            <a:spLocks noGrp="1"/>
          </p:cNvSpPr>
          <p:nvPr>
            <p:ph type="body" sz="quarter" idx="17" hasCustomPrompt="1"/>
          </p:nvPr>
        </p:nvSpPr>
        <p:spPr>
          <a:xfrm>
            <a:off x="908844" y="1531822"/>
            <a:ext cx="2232352" cy="364349"/>
          </a:xfrm>
        </p:spPr>
        <p:txBody>
          <a:bodyPr>
            <a:normAutofit/>
          </a:bodyPr>
          <a:lstStyle>
            <a:lvl1pPr>
              <a:defRPr sz="1800" b="1">
                <a:solidFill>
                  <a:srgbClr val="E3453E"/>
                </a:solidFill>
              </a:defRPr>
            </a:lvl1pPr>
          </a:lstStyle>
          <a:p>
            <a:pPr lvl="0"/>
            <a:r>
              <a:rPr lang="pl-PL"/>
              <a:t>Tytuł 1</a:t>
            </a:r>
          </a:p>
        </p:txBody>
      </p:sp>
      <p:sp>
        <p:nvSpPr>
          <p:cNvPr id="12" name="Symbol zastępczy tekstu 29"/>
          <p:cNvSpPr>
            <a:spLocks noGrp="1"/>
          </p:cNvSpPr>
          <p:nvPr>
            <p:ph type="body" sz="quarter" idx="18" hasCustomPrompt="1"/>
          </p:nvPr>
        </p:nvSpPr>
        <p:spPr>
          <a:xfrm>
            <a:off x="3513805" y="1531386"/>
            <a:ext cx="2341165" cy="364349"/>
          </a:xfrm>
        </p:spPr>
        <p:txBody>
          <a:bodyPr>
            <a:normAutofit/>
          </a:bodyPr>
          <a:lstStyle>
            <a:lvl1pPr>
              <a:defRPr sz="1800" b="1" baseline="0">
                <a:solidFill>
                  <a:srgbClr val="E3453E"/>
                </a:solidFill>
              </a:defRPr>
            </a:lvl1pPr>
          </a:lstStyle>
          <a:p>
            <a:pPr lvl="0"/>
            <a:r>
              <a:rPr lang="pl-PL"/>
              <a:t>Tytuł 2</a:t>
            </a:r>
          </a:p>
        </p:txBody>
      </p:sp>
      <p:sp>
        <p:nvSpPr>
          <p:cNvPr id="13" name="Symbol zastępczy tekstu 31"/>
          <p:cNvSpPr>
            <a:spLocks noGrp="1"/>
          </p:cNvSpPr>
          <p:nvPr>
            <p:ph type="body" sz="quarter" idx="19" hasCustomPrompt="1"/>
          </p:nvPr>
        </p:nvSpPr>
        <p:spPr>
          <a:xfrm>
            <a:off x="6202280" y="1531386"/>
            <a:ext cx="2339467" cy="364349"/>
          </a:xfrm>
        </p:spPr>
        <p:txBody>
          <a:bodyPr>
            <a:normAutofit/>
          </a:bodyPr>
          <a:lstStyle>
            <a:lvl1pPr>
              <a:defRPr sz="1800" b="1" baseline="0">
                <a:solidFill>
                  <a:srgbClr val="E3453E"/>
                </a:solidFill>
              </a:defRPr>
            </a:lvl1pPr>
          </a:lstStyle>
          <a:p>
            <a:pPr lvl="0"/>
            <a:r>
              <a:rPr lang="pl-PL"/>
              <a:t>Tytuł 3</a:t>
            </a:r>
          </a:p>
        </p:txBody>
      </p:sp>
      <p:pic>
        <p:nvPicPr>
          <p:cNvPr id="16" name="Obraz 15" descr="stopka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2928"/>
            <a:ext cx="9144000" cy="589645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2" y="242890"/>
            <a:ext cx="2462784" cy="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87257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1">
                <a:tint val="80000"/>
                <a:satMod val="300000"/>
              </a:schemeClr>
            </a:gs>
            <a:gs pos="100000">
              <a:srgbClr val="DFDEE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7228"/>
            <a:ext cx="8229600" cy="512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TYTUŁ RODZIAŁU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9875"/>
            <a:ext cx="8229600" cy="3222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51384" y="4999288"/>
            <a:ext cx="492793" cy="144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ymbol zastępczy tekstu 9"/>
          <p:cNvSpPr txBox="1">
            <a:spLocks/>
          </p:cNvSpPr>
          <p:nvPr/>
        </p:nvSpPr>
        <p:spPr>
          <a:xfrm>
            <a:off x="27808" y="4939132"/>
            <a:ext cx="1957400" cy="1669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pl-PL" sz="600" b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-18"/>
              </a:rPr>
              <a:t>© Globema</a:t>
            </a:r>
            <a:r>
              <a:rPr lang="pl-PL" sz="600" b="0" baseline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-18"/>
              </a:rPr>
              <a:t> 1997-2019. </a:t>
            </a:r>
            <a:r>
              <a:rPr lang="pl-PL" sz="600" b="1" err="1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-18"/>
              </a:rPr>
              <a:t>All</a:t>
            </a:r>
            <a:r>
              <a:rPr lang="pl-PL" sz="600" b="1" baseline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-18"/>
              </a:rPr>
              <a:t> </a:t>
            </a:r>
            <a:r>
              <a:rPr lang="pl-PL" sz="600" b="1" baseline="0" err="1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-18"/>
              </a:rPr>
              <a:t>rights</a:t>
            </a:r>
            <a:r>
              <a:rPr lang="pl-PL" sz="600" b="1" baseline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-18"/>
              </a:rPr>
              <a:t> </a:t>
            </a:r>
            <a:r>
              <a:rPr lang="pl-PL" sz="600" b="1" baseline="0" err="1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-18"/>
              </a:rPr>
              <a:t>reserved</a:t>
            </a:r>
            <a:r>
              <a:rPr lang="pl-PL" sz="800" b="1" baseline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-18"/>
              </a:rPr>
              <a:t>.</a:t>
            </a:r>
            <a:endParaRPr lang="pl-PL" sz="800" b="1">
              <a:solidFill>
                <a:schemeClr val="bg2">
                  <a:lumMod val="75000"/>
                </a:schemeClr>
              </a:solidFill>
              <a:latin typeface="Lato" panose="020F0502020204030203" pitchFamily="34" charset="-18"/>
            </a:endParaRPr>
          </a:p>
        </p:txBody>
      </p:sp>
      <p:pic>
        <p:nvPicPr>
          <p:cNvPr id="8" name="Obraz 7" descr="LOGO_BIALE.png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398" y="4777717"/>
            <a:ext cx="722376" cy="277274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77" r:id="rId3"/>
    <p:sldLayoutId id="2147493459" r:id="rId4"/>
    <p:sldLayoutId id="2147493458" r:id="rId5"/>
    <p:sldLayoutId id="2147493460" r:id="rId6"/>
    <p:sldLayoutId id="2147493472" r:id="rId7"/>
    <p:sldLayoutId id="2147493464" r:id="rId8"/>
    <p:sldLayoutId id="2147493474" r:id="rId9"/>
    <p:sldLayoutId id="2147493466" r:id="rId10"/>
    <p:sldLayoutId id="2147493473" r:id="rId11"/>
    <p:sldLayoutId id="2147493461" r:id="rId12"/>
    <p:sldLayoutId id="2147493462" r:id="rId13"/>
    <p:sldLayoutId id="2147493463" r:id="rId14"/>
    <p:sldLayoutId id="2147493475" r:id="rId15"/>
    <p:sldLayoutId id="2147493467" r:id="rId16"/>
    <p:sldLayoutId id="2147493469" r:id="rId17"/>
    <p:sldLayoutId id="2147493468" r:id="rId18"/>
    <p:sldLayoutId id="2147493471" r:id="rId19"/>
    <p:sldLayoutId id="2147493476" r:id="rId20"/>
    <p:sldLayoutId id="2147493465" r:id="rId21"/>
    <p:sldLayoutId id="2147493478" r:id="rId22"/>
    <p:sldLayoutId id="2147493479" r:id="rId23"/>
  </p:sldLayoutIdLst>
  <p:transition spd="slow" advClick="0">
    <p:push dir="u"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Lato" panose="020F0502020204030203" pitchFamily="34" charset="-18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cs-cz/p/sql-server-2017-standard-edition/dg7gmgf0dwp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9" Type="http://schemas.openxmlformats.org/officeDocument/2006/relationships/image" Target="../media/image93.png"/><Relationship Id="rId21" Type="http://schemas.openxmlformats.org/officeDocument/2006/relationships/image" Target="../media/image75.png"/><Relationship Id="rId34" Type="http://schemas.openxmlformats.org/officeDocument/2006/relationships/image" Target="../media/image88.png"/><Relationship Id="rId42" Type="http://schemas.openxmlformats.org/officeDocument/2006/relationships/image" Target="../media/image96.png"/><Relationship Id="rId47" Type="http://schemas.openxmlformats.org/officeDocument/2006/relationships/image" Target="../media/image101.png"/><Relationship Id="rId50" Type="http://schemas.openxmlformats.org/officeDocument/2006/relationships/image" Target="../media/image104.png"/><Relationship Id="rId55" Type="http://schemas.openxmlformats.org/officeDocument/2006/relationships/image" Target="../media/image109.jpg"/><Relationship Id="rId63" Type="http://schemas.openxmlformats.org/officeDocument/2006/relationships/image" Target="../media/image117.png"/><Relationship Id="rId68" Type="http://schemas.openxmlformats.org/officeDocument/2006/relationships/image" Target="../media/image122.png"/><Relationship Id="rId76" Type="http://schemas.openxmlformats.org/officeDocument/2006/relationships/image" Target="../media/image130.png"/><Relationship Id="rId84" Type="http://schemas.openxmlformats.org/officeDocument/2006/relationships/image" Target="../media/image138.png"/><Relationship Id="rId89" Type="http://schemas.openxmlformats.org/officeDocument/2006/relationships/image" Target="../media/image143.png"/><Relationship Id="rId7" Type="http://schemas.openxmlformats.org/officeDocument/2006/relationships/image" Target="../media/image61.gif"/><Relationship Id="rId71" Type="http://schemas.openxmlformats.org/officeDocument/2006/relationships/image" Target="../media/image125.png"/><Relationship Id="rId92" Type="http://schemas.openxmlformats.org/officeDocument/2006/relationships/image" Target="../media/image1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0.png"/><Relationship Id="rId29" Type="http://schemas.openxmlformats.org/officeDocument/2006/relationships/image" Target="../media/image83.png"/><Relationship Id="rId11" Type="http://schemas.openxmlformats.org/officeDocument/2006/relationships/image" Target="../media/image65.jp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37" Type="http://schemas.openxmlformats.org/officeDocument/2006/relationships/image" Target="../media/image91.png"/><Relationship Id="rId40" Type="http://schemas.openxmlformats.org/officeDocument/2006/relationships/image" Target="../media/image94.png"/><Relationship Id="rId45" Type="http://schemas.openxmlformats.org/officeDocument/2006/relationships/image" Target="../media/image99.png"/><Relationship Id="rId53" Type="http://schemas.openxmlformats.org/officeDocument/2006/relationships/image" Target="../media/image107.jpg"/><Relationship Id="rId58" Type="http://schemas.openxmlformats.org/officeDocument/2006/relationships/image" Target="../media/image112.png"/><Relationship Id="rId66" Type="http://schemas.openxmlformats.org/officeDocument/2006/relationships/image" Target="../media/image120.png"/><Relationship Id="rId74" Type="http://schemas.openxmlformats.org/officeDocument/2006/relationships/image" Target="../media/image128.png"/><Relationship Id="rId79" Type="http://schemas.openxmlformats.org/officeDocument/2006/relationships/image" Target="../media/image133.jpg"/><Relationship Id="rId87" Type="http://schemas.openxmlformats.org/officeDocument/2006/relationships/image" Target="../media/image141.png"/><Relationship Id="rId5" Type="http://schemas.openxmlformats.org/officeDocument/2006/relationships/image" Target="../media/image59.png"/><Relationship Id="rId61" Type="http://schemas.openxmlformats.org/officeDocument/2006/relationships/image" Target="../media/image115.png"/><Relationship Id="rId82" Type="http://schemas.openxmlformats.org/officeDocument/2006/relationships/image" Target="../media/image136.png"/><Relationship Id="rId90" Type="http://schemas.openxmlformats.org/officeDocument/2006/relationships/image" Target="../media/image144.jpg"/><Relationship Id="rId19" Type="http://schemas.openxmlformats.org/officeDocument/2006/relationships/image" Target="../media/image7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png"/><Relationship Id="rId30" Type="http://schemas.openxmlformats.org/officeDocument/2006/relationships/image" Target="../media/image84.jpg"/><Relationship Id="rId35" Type="http://schemas.openxmlformats.org/officeDocument/2006/relationships/image" Target="../media/image89.jpg"/><Relationship Id="rId43" Type="http://schemas.openxmlformats.org/officeDocument/2006/relationships/image" Target="../media/image97.png"/><Relationship Id="rId48" Type="http://schemas.openxmlformats.org/officeDocument/2006/relationships/image" Target="../media/image102.png"/><Relationship Id="rId56" Type="http://schemas.openxmlformats.org/officeDocument/2006/relationships/image" Target="../media/image110.png"/><Relationship Id="rId64" Type="http://schemas.openxmlformats.org/officeDocument/2006/relationships/image" Target="../media/image118.png"/><Relationship Id="rId69" Type="http://schemas.openxmlformats.org/officeDocument/2006/relationships/image" Target="../media/image123.png"/><Relationship Id="rId77" Type="http://schemas.openxmlformats.org/officeDocument/2006/relationships/image" Target="../media/image131.png"/><Relationship Id="rId8" Type="http://schemas.openxmlformats.org/officeDocument/2006/relationships/image" Target="../media/image62.png"/><Relationship Id="rId51" Type="http://schemas.openxmlformats.org/officeDocument/2006/relationships/image" Target="../media/image105.jpg"/><Relationship Id="rId72" Type="http://schemas.openxmlformats.org/officeDocument/2006/relationships/image" Target="../media/image126.png"/><Relationship Id="rId80" Type="http://schemas.openxmlformats.org/officeDocument/2006/relationships/image" Target="../media/image134.png"/><Relationship Id="rId85" Type="http://schemas.openxmlformats.org/officeDocument/2006/relationships/image" Target="../media/image139.png"/><Relationship Id="rId3" Type="http://schemas.openxmlformats.org/officeDocument/2006/relationships/image" Target="../media/image57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jpg"/><Relationship Id="rId33" Type="http://schemas.openxmlformats.org/officeDocument/2006/relationships/image" Target="../media/image87.png"/><Relationship Id="rId38" Type="http://schemas.openxmlformats.org/officeDocument/2006/relationships/image" Target="../media/image92.png"/><Relationship Id="rId46" Type="http://schemas.openxmlformats.org/officeDocument/2006/relationships/image" Target="../media/image100.png"/><Relationship Id="rId59" Type="http://schemas.openxmlformats.org/officeDocument/2006/relationships/image" Target="../media/image113.png"/><Relationship Id="rId67" Type="http://schemas.openxmlformats.org/officeDocument/2006/relationships/image" Target="../media/image121.png"/><Relationship Id="rId20" Type="http://schemas.openxmlformats.org/officeDocument/2006/relationships/image" Target="../media/image74.png"/><Relationship Id="rId41" Type="http://schemas.openxmlformats.org/officeDocument/2006/relationships/image" Target="../media/image95.jpg"/><Relationship Id="rId54" Type="http://schemas.openxmlformats.org/officeDocument/2006/relationships/image" Target="../media/image108.png"/><Relationship Id="rId62" Type="http://schemas.openxmlformats.org/officeDocument/2006/relationships/image" Target="../media/image116.png"/><Relationship Id="rId70" Type="http://schemas.openxmlformats.org/officeDocument/2006/relationships/image" Target="../media/image124.png"/><Relationship Id="rId75" Type="http://schemas.openxmlformats.org/officeDocument/2006/relationships/image" Target="../media/image129.jpg"/><Relationship Id="rId83" Type="http://schemas.openxmlformats.org/officeDocument/2006/relationships/image" Target="../media/image137.png"/><Relationship Id="rId88" Type="http://schemas.openxmlformats.org/officeDocument/2006/relationships/image" Target="../media/image142.png"/><Relationship Id="rId91" Type="http://schemas.openxmlformats.org/officeDocument/2006/relationships/image" Target="../media/image14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jp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jpg"/><Relationship Id="rId36" Type="http://schemas.openxmlformats.org/officeDocument/2006/relationships/image" Target="../media/image90.jpg"/><Relationship Id="rId49" Type="http://schemas.openxmlformats.org/officeDocument/2006/relationships/image" Target="../media/image103.png"/><Relationship Id="rId57" Type="http://schemas.openxmlformats.org/officeDocument/2006/relationships/image" Target="../media/image111.png"/><Relationship Id="rId10" Type="http://schemas.openxmlformats.org/officeDocument/2006/relationships/image" Target="../media/image64.jpg"/><Relationship Id="rId31" Type="http://schemas.openxmlformats.org/officeDocument/2006/relationships/image" Target="../media/image85.png"/><Relationship Id="rId44" Type="http://schemas.openxmlformats.org/officeDocument/2006/relationships/image" Target="../media/image98.png"/><Relationship Id="rId52" Type="http://schemas.openxmlformats.org/officeDocument/2006/relationships/image" Target="../media/image106.png"/><Relationship Id="rId60" Type="http://schemas.openxmlformats.org/officeDocument/2006/relationships/image" Target="../media/image114.png"/><Relationship Id="rId65" Type="http://schemas.openxmlformats.org/officeDocument/2006/relationships/image" Target="../media/image119.jpg"/><Relationship Id="rId73" Type="http://schemas.openxmlformats.org/officeDocument/2006/relationships/image" Target="../media/image127.png"/><Relationship Id="rId78" Type="http://schemas.openxmlformats.org/officeDocument/2006/relationships/image" Target="../media/image132.png"/><Relationship Id="rId81" Type="http://schemas.openxmlformats.org/officeDocument/2006/relationships/image" Target="../media/image135.png"/><Relationship Id="rId86" Type="http://schemas.openxmlformats.org/officeDocument/2006/relationships/image" Target="../media/image140.jpg"/><Relationship Id="rId4" Type="http://schemas.openxmlformats.org/officeDocument/2006/relationships/image" Target="../media/image58.png"/><Relationship Id="rId9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screen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4345" y="-504917"/>
            <a:ext cx="10839036" cy="3280916"/>
          </a:xfrm>
          <a:prstGeom prst="rect">
            <a:avLst/>
          </a:prstGeom>
        </p:spPr>
      </p:pic>
      <p:sp>
        <p:nvSpPr>
          <p:cNvPr id="9" name="PoleTekstowe 8"/>
          <p:cNvSpPr txBox="1"/>
          <p:nvPr/>
        </p:nvSpPr>
        <p:spPr>
          <a:xfrm>
            <a:off x="1149702" y="2708111"/>
            <a:ext cx="6844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EVIDENCE SÍTĚ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588795" y="3137501"/>
            <a:ext cx="1966411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4204988" y="5000625"/>
            <a:ext cx="492793" cy="142875"/>
          </a:xfrm>
        </p:spPr>
        <p:txBody>
          <a:bodyPr/>
          <a:lstStyle/>
          <a:p>
            <a:fld id="{2066355A-084C-D24E-9AD2-7E4FC41EA627}" type="slidenum">
              <a:rPr lang="en-US" smtClean="0"/>
              <a:t>1</a:t>
            </a:fld>
            <a:endParaRPr lang="en-US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265" y="3518995"/>
            <a:ext cx="1293470" cy="49311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7BFCA3A-89EC-49BC-8ED1-3C0DCA876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263" y="1593071"/>
            <a:ext cx="5266332" cy="7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57327"/>
      </p:ext>
    </p:extLst>
  </p:cSld>
  <p:clrMapOvr>
    <a:masterClrMapping/>
  </p:clrMapOvr>
  <p:transition spd="slow" advClick="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Modelování spojů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10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Vlákno - vlákno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Port - vlákno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Port – port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Stojany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Vany, konektorová pole, patch panely, OLT…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latin typeface="+mj-lt"/>
              </a:rPr>
              <a:t>Splittery</a:t>
            </a:r>
            <a:endParaRPr lang="cs-CZ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Aktivní i pasivní zařízení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41E833-868F-4C1F-B160-3B07ED12E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91" y="933573"/>
            <a:ext cx="3104218" cy="42109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787D6A-A6A4-444A-8ADC-BCF0585B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4" b="97904" l="4735" r="89833">
                        <a14:foregroundMark x1="43872" y1="63522" x2="43872" y2="63522"/>
                        <a14:foregroundMark x1="38997" y1="59958" x2="42897" y2="67505"/>
                        <a14:foregroundMark x1="51384" y1="59748" x2="20334" y2="68973"/>
                        <a14:foregroundMark x1="20334" y1="68973" x2="36351" y2="59958"/>
                        <a14:foregroundMark x1="36351" y1="59958" x2="51393" y2="58491"/>
                        <a14:foregroundMark x1="51649" y1="63631" x2="45265" y2="67925"/>
                        <a14:foregroundMark x1="48990" y1="68381" x2="36630" y2="69392"/>
                        <a14:foregroundMark x1="36351" y1="59958" x2="20334" y2="61216"/>
                        <a14:foregroundMark x1="20334" y1="61216" x2="19081" y2="62055"/>
                        <a14:foregroundMark x1="19638" y1="62055" x2="31755" y2="64990"/>
                        <a14:foregroundMark x1="48468" y1="42767" x2="18522" y2="41407"/>
                        <a14:foregroundMark x1="56664" y1="83496" x2="56685" y2="85744"/>
                        <a14:foregroundMark x1="56565" y1="73178" x2="56652" y2="82309"/>
                        <a14:foregroundMark x1="56371" y1="52976" x2="56427" y2="58794"/>
                        <a14:foregroundMark x1="55989" y1="13208" x2="56328" y2="48590"/>
                        <a14:foregroundMark x1="54698" y1="86361" x2="53820" y2="86634"/>
                        <a14:foregroundMark x1="56685" y1="85744" x2="55917" y2="85982"/>
                        <a14:foregroundMark x1="12252" y1="50168" x2="11560" y2="25367"/>
                        <a14:foregroundMark x1="12553" y1="60988" x2="12372" y2="54484"/>
                        <a14:foregroundMark x1="12904" y1="73577" x2="12878" y2="72632"/>
                        <a14:foregroundMark x1="22217" y1="14905" x2="24373" y2="12788"/>
                        <a14:foregroundMark x1="11560" y1="25367" x2="13275" y2="23683"/>
                        <a14:foregroundMark x1="24373" y1="12788" x2="25685" y2="12678"/>
                        <a14:foregroundMark x1="50642" y1="12779" x2="55710" y2="13627"/>
                        <a14:foregroundMark x1="6267" y1="16143" x2="7521" y2="83648"/>
                        <a14:foregroundMark x1="6964" y1="81132" x2="5571" y2="14256"/>
                        <a14:foregroundMark x1="23689" y1="92903" x2="24475" y2="93511"/>
                        <a14:foregroundMark x1="55406" y1="87686" x2="56685" y2="86583"/>
                        <a14:foregroundMark x1="45302" y1="96399" x2="48513" y2="93630"/>
                        <a14:foregroundMark x1="56685" y1="86583" x2="56685" y2="86583"/>
                        <a14:foregroundMark x1="5292" y1="54717" x2="5292" y2="79245"/>
                        <a14:foregroundMark x1="39239" y1="93102" x2="48656" y2="93872"/>
                        <a14:foregroundMark x1="50836" y1="79245" x2="29944" y2="79245"/>
                        <a14:foregroundMark x1="47007" y1="85045" x2="47214" y2="85115"/>
                        <a14:foregroundMark x1="29944" y1="79245" x2="44465" y2="84180"/>
                        <a14:foregroundMark x1="43577" y1="82228" x2="34588" y2="75094"/>
                        <a14:foregroundMark x1="47214" y1="85115" x2="46948" y2="84904"/>
                        <a14:foregroundMark x1="30641" y1="73591" x2="17938" y2="80026"/>
                        <a14:foregroundMark x1="14171" y1="89668" x2="14206" y2="94759"/>
                        <a14:foregroundMark x1="14033" y1="69501" x2="14060" y2="73442"/>
                        <a14:foregroundMark x1="13649" y1="13627" x2="13921" y2="53238"/>
                        <a14:foregroundMark x1="30105" y1="94526" x2="45404" y2="93711"/>
                        <a14:foregroundMark x1="13928" y1="95388" x2="16621" y2="95245"/>
                        <a14:foregroundMark x1="56094" y1="94459" x2="57382" y2="94549"/>
                        <a14:foregroundMark x1="45404" y1="93711" x2="51117" y2="94111"/>
                        <a14:foregroundMark x1="56825" y1="94340" x2="56407" y2="12788"/>
                        <a14:foregroundMark x1="13231" y1="13627" x2="29248" y2="13627"/>
                        <a14:foregroundMark x1="29248" y1="13627" x2="44986" y2="12998"/>
                        <a14:foregroundMark x1="44986" y1="12998" x2="56825" y2="13836"/>
                        <a14:foregroundMark x1="11699" y1="13836" x2="6685" y2="11950"/>
                        <a14:foregroundMark x1="6964" y1="12369" x2="12953" y2="12369"/>
                        <a14:foregroundMark x1="10306" y1="12369" x2="5989" y2="12579"/>
                        <a14:foregroundMark x1="4735" y1="11111" x2="11560" y2="11530"/>
                        <a14:foregroundMark x1="17827" y1="59748" x2="33287" y2="61216"/>
                        <a14:foregroundMark x1="33287" y1="61216" x2="40947" y2="60377"/>
                        <a14:foregroundMark x1="15599" y1="74843" x2="30112" y2="74843"/>
                        <a14:foregroundMark x1="51136" y1="74218" x2="55014" y2="74423"/>
                        <a14:backgroundMark x1="38935" y1="56055" x2="37326" y2="54717"/>
                        <a14:backgroundMark x1="37326" y1="54717" x2="33927" y2="56298"/>
                        <a14:backgroundMark x1="48189" y1="52621" x2="48189" y2="52621"/>
                        <a14:backgroundMark x1="40251" y1="50734" x2="28830" y2="52201"/>
                        <a14:backgroundMark x1="42201" y1="53669" x2="56685" y2="52201"/>
                        <a14:backgroundMark x1="54039" y1="48218" x2="52368" y2="29979"/>
                        <a14:backgroundMark x1="52368" y1="26625" x2="27159" y2="27044"/>
                        <a14:backgroundMark x1="54318" y1="59119" x2="55103" y2="70608"/>
                        <a14:backgroundMark x1="43936" y1="88954" x2="26184" y2="88050"/>
                        <a14:backgroundMark x1="50182" y1="89272" x2="49734" y2="89249"/>
                        <a14:backgroundMark x1="51811" y1="89518" x2="19081" y2="89099"/>
                        <a14:backgroundMark x1="53343" y1="90147" x2="53343" y2="90147"/>
                        <a14:backgroundMark x1="54318" y1="88679" x2="52015" y2="90333"/>
                        <a14:backgroundMark x1="54318" y1="87631" x2="55989" y2="85744"/>
                        <a14:backgroundMark x1="55292" y1="86583" x2="55710" y2="74423"/>
                        <a14:backgroundMark x1="21588" y1="89518" x2="19211" y2="85940"/>
                        <a14:backgroundMark x1="17409" y1="86164" x2="17105" y2="85753"/>
                        <a14:backgroundMark x1="20056" y1="87631" x2="17105" y2="85657"/>
                        <a14:backgroundMark x1="26880" y1="9853" x2="43175" y2="9853"/>
                        <a14:backgroundMark x1="46240" y1="98742" x2="38954" y2="97754"/>
                        <a14:backgroundMark x1="47214" y1="85535" x2="46100" y2="85535"/>
                        <a14:backgroundMark x1="46240" y1="85115" x2="44986" y2="85325"/>
                        <a14:backgroundMark x1="16574" y1="54088" x2="14345" y2="69602"/>
                        <a14:backgroundMark x1="14895" y1="78603" x2="15460" y2="89518"/>
                        <a14:backgroundMark x1="14624" y1="73375" x2="14798" y2="76737"/>
                        <a14:backgroundMark x1="31755" y1="71069" x2="47493" y2="72117"/>
                        <a14:backgroundMark x1="47493" y1="72117" x2="52228" y2="71488"/>
                        <a14:backgroundMark x1="15460" y1="98113" x2="29248" y2="96646"/>
                        <a14:backgroundMark x1="54596" y1="90985" x2="49861" y2="91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1230" y="976769"/>
            <a:ext cx="3104218" cy="206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35074"/>
      </p:ext>
    </p:extLst>
  </p:cSld>
  <p:clrMapOvr>
    <a:masterClrMapping/>
  </p:clrMapOvr>
  <p:transition spd="slow" advClick="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schémata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11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Automatická tvorba schémat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Schéma mikrotrubiček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Kabelové schéma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Logické schéma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Zástupný symbol obrázku 15">
            <a:extLst>
              <a:ext uri="{FF2B5EF4-FFF2-40B4-BE49-F238E27FC236}">
                <a16:creationId xmlns:a16="http://schemas.microsoft.com/office/drawing/2014/main" id="{E71A231C-5914-4BEF-8CE4-6ED7C6AF0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91" y="932161"/>
            <a:ext cx="3331046" cy="42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43503"/>
      </p:ext>
    </p:extLst>
  </p:cSld>
  <p:clrMapOvr>
    <a:masterClrMapping/>
  </p:clrMapOvr>
  <p:transition spd="slow" advClick="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schémata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12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Automatická tvorba schémat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Schéma mikrotrubiček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Kabelové schéma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Logické schéma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DED717-2559-401E-93B8-AA9D960DA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637808" y="1995761"/>
            <a:ext cx="5467943" cy="334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1946"/>
      </p:ext>
    </p:extLst>
  </p:cSld>
  <p:clrMapOvr>
    <a:masterClrMapping/>
  </p:clrMapOvr>
  <p:transition spd="slow" advClick="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schémata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13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Automatická tvorba schémat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Schéma mikrotrubiček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Kabelové schéma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Logické schéma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BBB70F7-51BC-42F9-939A-266744762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90" y="932162"/>
            <a:ext cx="3280084" cy="42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27339"/>
      </p:ext>
    </p:extLst>
  </p:cSld>
  <p:clrMapOvr>
    <a:masterClrMapping/>
  </p:clrMapOvr>
  <p:transition spd="slow" advClick="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FTTH sítě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14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Vertikály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Boxy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latin typeface="+mj-lt"/>
              </a:rPr>
              <a:t>Splittery</a:t>
            </a:r>
            <a:endParaRPr lang="cs-CZ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Skříně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Možnost ukončení až na ONT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7A9B41-5103-43BC-950B-1A5CAE5E6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91" y="968194"/>
            <a:ext cx="3561822" cy="37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7227"/>
      </p:ext>
    </p:extLst>
  </p:cSld>
  <p:clrMapOvr>
    <a:masterClrMapping/>
  </p:clrMapOvr>
  <p:transition spd="slow" advClick="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trasování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15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Trasování FTTH sítí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Infrastruktura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Kabely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Vlákna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A7A6EB-9227-4AAE-B108-C08C2DFC7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73" y="932162"/>
            <a:ext cx="3391291" cy="42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40129"/>
      </p:ext>
    </p:extLst>
  </p:cSld>
  <p:clrMapOvr>
    <a:masterClrMapping/>
  </p:clrMapOvr>
  <p:transition spd="slow" advClick="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trasování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16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Trasování FTTH sítí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Infrastruktura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Kabely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Vlákna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2BA12AC-FAEE-425F-A3D8-87D3B01D3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46"/>
          <a:stretch/>
        </p:blipFill>
        <p:spPr>
          <a:xfrm>
            <a:off x="425791" y="932162"/>
            <a:ext cx="3483833" cy="439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96129"/>
      </p:ext>
    </p:extLst>
  </p:cSld>
  <p:clrMapOvr>
    <a:masterClrMapping/>
  </p:clrMapOvr>
  <p:transition spd="slow" advClick="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trasování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17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Trasování FTTH sítí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Infrastruktura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Kabely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Vlákna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77E0E74-AB4C-4562-9AE1-C1E33B152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2728" r="156"/>
          <a:stretch/>
        </p:blipFill>
        <p:spPr>
          <a:xfrm>
            <a:off x="425790" y="1048808"/>
            <a:ext cx="3450283" cy="36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84925"/>
      </p:ext>
    </p:extLst>
  </p:cSld>
  <p:clrMapOvr>
    <a:masterClrMapping/>
  </p:clrMapOvr>
  <p:transition spd="slow" advClick="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CATV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18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</a:rPr>
              <a:t>Schéma optického uzlu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</a:rPr>
              <a:t>Power </a:t>
            </a:r>
            <a:r>
              <a:rPr lang="cs-CZ" dirty="0" err="1">
                <a:solidFill>
                  <a:schemeClr val="tx1"/>
                </a:solidFill>
              </a:rPr>
              <a:t>inserter</a:t>
            </a:r>
            <a:endParaRPr lang="cs-CZ" dirty="0">
              <a:solidFill>
                <a:schemeClr val="tx1"/>
              </a:solidFill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</a:rPr>
              <a:t>Power source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</a:rPr>
              <a:t>Zesilovače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solidFill>
                  <a:schemeClr val="tx1"/>
                </a:solidFill>
              </a:rPr>
              <a:t>Tapy</a:t>
            </a:r>
            <a:endParaRPr lang="cs-CZ" dirty="0">
              <a:solidFill>
                <a:schemeClr val="tx1"/>
              </a:solidFill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solidFill>
                  <a:schemeClr val="tx1"/>
                </a:solidFill>
              </a:rPr>
              <a:t>Splittery</a:t>
            </a:r>
            <a:endParaRPr lang="cs-CZ" dirty="0">
              <a:solidFill>
                <a:schemeClr val="tx1"/>
              </a:solidFill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</a:rPr>
              <a:t>Koaxiální kabely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</a:rPr>
              <a:t>Zákaznické přípojky</a:t>
            </a: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8E09AEF-AA29-4306-B3DE-F2544CB76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8" y="932162"/>
            <a:ext cx="3870206" cy="37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63600"/>
      </p:ext>
    </p:extLst>
  </p:cSld>
  <p:clrMapOvr>
    <a:masterClrMapping/>
  </p:clrMapOvr>
  <p:transition spd="slow" advClick="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CATV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19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Schéma optického uzlu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Power </a:t>
            </a:r>
            <a:r>
              <a:rPr lang="cs-CZ" dirty="0" err="1">
                <a:solidFill>
                  <a:schemeClr val="tx1"/>
                </a:solidFill>
                <a:latin typeface="+mj-lt"/>
              </a:rPr>
              <a:t>inserter</a:t>
            </a:r>
            <a:endParaRPr lang="cs-CZ" dirty="0">
              <a:solidFill>
                <a:schemeClr val="tx1"/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Power source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Zesilovače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solidFill>
                  <a:schemeClr val="tx1"/>
                </a:solidFill>
                <a:latin typeface="+mj-lt"/>
              </a:rPr>
              <a:t>Tapy</a:t>
            </a:r>
            <a:endParaRPr lang="cs-CZ" dirty="0">
              <a:solidFill>
                <a:schemeClr val="tx1"/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solidFill>
                  <a:schemeClr val="tx1"/>
                </a:solidFill>
                <a:latin typeface="+mj-lt"/>
              </a:rPr>
              <a:t>Splittery</a:t>
            </a:r>
            <a:endParaRPr lang="cs-CZ" dirty="0">
              <a:solidFill>
                <a:schemeClr val="tx1"/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Koaxiální kabely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Zákaznické přípojky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9BEB2B3-A38F-4338-B7A0-E3F5EA22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8" y="1048808"/>
            <a:ext cx="3827964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18927"/>
      </p:ext>
    </p:extLst>
  </p:cSld>
  <p:clrMapOvr>
    <a:masterClrMapping/>
  </p:clrMapOvr>
  <p:transition spd="slow" advClick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882D645-245B-4A96-B5AA-BADD65FA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2</a:t>
            </a:fld>
            <a:endParaRPr lang="en-US">
              <a:latin typeface="+mj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D57D268-CAAA-435A-B398-4F23F583E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76" y="0"/>
            <a:ext cx="9163875" cy="51435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99D1BED-9BDA-4BD2-AF65-221D1CA5D6D4}"/>
              </a:ext>
            </a:extLst>
          </p:cNvPr>
          <p:cNvSpPr txBox="1"/>
          <p:nvPr/>
        </p:nvSpPr>
        <p:spPr>
          <a:xfrm>
            <a:off x="4451386" y="1553655"/>
            <a:ext cx="4468146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pl-PL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9</a:t>
            </a:r>
            <a:r>
              <a:rPr lang="pl-PL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3600" b="1" dirty="0">
                <a:solidFill>
                  <a:schemeClr val="bg1"/>
                </a:solidFill>
                <a:latin typeface="+mj-lt"/>
              </a:rPr>
              <a:t>GENERACÍ SYSTÉMU</a:t>
            </a:r>
            <a:endParaRPr lang="pl-PL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9F8FC21-28EB-4281-AC8D-B715CF735BB6}"/>
              </a:ext>
            </a:extLst>
          </p:cNvPr>
          <p:cNvSpPr txBox="1"/>
          <p:nvPr/>
        </p:nvSpPr>
        <p:spPr>
          <a:xfrm>
            <a:off x="657000" y="526412"/>
            <a:ext cx="7840673" cy="8309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pl-PL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150+</a:t>
            </a:r>
            <a:r>
              <a:rPr lang="pl-PL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TELECOM OPERÁTORŮ POUŽÍVÁ NETSTORK</a:t>
            </a:r>
            <a:endParaRPr lang="pl-PL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827514E-618B-4A68-8EEE-6BF4ACC5BD7C}"/>
              </a:ext>
            </a:extLst>
          </p:cNvPr>
          <p:cNvSpPr txBox="1"/>
          <p:nvPr/>
        </p:nvSpPr>
        <p:spPr>
          <a:xfrm>
            <a:off x="198058" y="4009207"/>
            <a:ext cx="1047997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l-PL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21+</a:t>
            </a:r>
            <a:r>
              <a:rPr lang="pl-PL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 </a:t>
            </a:r>
            <a:r>
              <a:rPr lang="pl-PL" sz="3200" b="1" dirty="0">
                <a:latin typeface="+mj-lt"/>
              </a:rPr>
              <a:t>LET ZKUŠENOSTÍ S EVIDENCÍ SÍTÍ</a:t>
            </a:r>
            <a:endParaRPr lang="pl-PL" sz="3200" dirty="0">
              <a:latin typeface="+mj-lt"/>
            </a:endParaRPr>
          </a:p>
        </p:txBody>
      </p:sp>
      <p:pic>
        <p:nvPicPr>
          <p:cNvPr id="11" name="Obraz 7" descr="LOGO_BIALE.png">
            <a:extLst>
              <a:ext uri="{FF2B5EF4-FFF2-40B4-BE49-F238E27FC236}">
                <a16:creationId xmlns:a16="http://schemas.microsoft.com/office/drawing/2014/main" id="{AD17994E-24EC-4C2F-989A-7F9FE8C389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398" y="4777717"/>
            <a:ext cx="722376" cy="277274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899553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CATV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20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Schéma optického uzlu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Power </a:t>
            </a:r>
            <a:r>
              <a:rPr lang="cs-CZ" dirty="0" err="1">
                <a:solidFill>
                  <a:schemeClr val="tx1"/>
                </a:solidFill>
                <a:latin typeface="+mj-lt"/>
              </a:rPr>
              <a:t>inserter</a:t>
            </a:r>
            <a:endParaRPr lang="cs-CZ" dirty="0">
              <a:solidFill>
                <a:schemeClr val="tx1"/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Power source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Zesilovače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solidFill>
                  <a:schemeClr val="tx1"/>
                </a:solidFill>
                <a:latin typeface="+mj-lt"/>
              </a:rPr>
              <a:t>Tapy</a:t>
            </a:r>
            <a:endParaRPr lang="cs-CZ" dirty="0">
              <a:solidFill>
                <a:schemeClr val="tx1"/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solidFill>
                  <a:schemeClr val="tx1"/>
                </a:solidFill>
                <a:latin typeface="+mj-lt"/>
              </a:rPr>
              <a:t>Splittery</a:t>
            </a:r>
            <a:endParaRPr lang="cs-CZ" dirty="0">
              <a:solidFill>
                <a:schemeClr val="tx1"/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Koaxiální kabely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Zákaznické přípojky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330857-B1CF-4A74-B8B2-F1A4E1913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29" y="932162"/>
            <a:ext cx="3773195" cy="42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04113"/>
      </p:ext>
    </p:extLst>
  </p:cSld>
  <p:clrMapOvr>
    <a:masterClrMapping/>
  </p:clrMapOvr>
  <p:transition spd="slow" advClick="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CATV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21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Schéma optického uzlu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Power </a:t>
            </a:r>
            <a:r>
              <a:rPr lang="cs-CZ" dirty="0" err="1">
                <a:solidFill>
                  <a:schemeClr val="tx1"/>
                </a:solidFill>
                <a:latin typeface="+mj-lt"/>
              </a:rPr>
              <a:t>inserter</a:t>
            </a:r>
            <a:endParaRPr lang="cs-CZ" dirty="0">
              <a:solidFill>
                <a:schemeClr val="tx1"/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Power source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Zesilovače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solidFill>
                  <a:schemeClr val="tx1"/>
                </a:solidFill>
                <a:latin typeface="+mj-lt"/>
              </a:rPr>
              <a:t>Tapy</a:t>
            </a:r>
            <a:endParaRPr lang="cs-CZ" dirty="0">
              <a:solidFill>
                <a:schemeClr val="tx1"/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solidFill>
                  <a:schemeClr val="tx1"/>
                </a:solidFill>
                <a:latin typeface="+mj-lt"/>
              </a:rPr>
              <a:t>Splittery</a:t>
            </a:r>
            <a:endParaRPr lang="cs-CZ" dirty="0">
              <a:solidFill>
                <a:schemeClr val="tx1"/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Koaxiální kabely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Zákaznické přípojky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7A3856-EA48-49B3-8C15-9CFD25401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162"/>
            <a:ext cx="3913833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79092"/>
      </p:ext>
    </p:extLst>
  </p:cSld>
  <p:clrMapOvr>
    <a:masterClrMapping/>
  </p:clrMapOvr>
  <p:transition spd="slow" advClick="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CATV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22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Schéma optického uzlu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Power </a:t>
            </a:r>
            <a:r>
              <a:rPr lang="cs-CZ" dirty="0" err="1">
                <a:solidFill>
                  <a:schemeClr val="tx1"/>
                </a:solidFill>
                <a:latin typeface="+mj-lt"/>
              </a:rPr>
              <a:t>inserter</a:t>
            </a:r>
            <a:endParaRPr lang="cs-CZ" dirty="0">
              <a:solidFill>
                <a:schemeClr val="tx1"/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Power source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Zesilovače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solidFill>
                  <a:schemeClr val="tx1"/>
                </a:solidFill>
                <a:latin typeface="+mj-lt"/>
              </a:rPr>
              <a:t>Tapy</a:t>
            </a:r>
            <a:endParaRPr lang="cs-CZ" dirty="0">
              <a:solidFill>
                <a:schemeClr val="tx1"/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solidFill>
                  <a:schemeClr val="tx1"/>
                </a:solidFill>
                <a:latin typeface="+mj-lt"/>
              </a:rPr>
              <a:t>Splittery</a:t>
            </a:r>
            <a:endParaRPr lang="cs-CZ" dirty="0">
              <a:solidFill>
                <a:schemeClr val="tx1"/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Koaxiální kabely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Zákaznické přípojky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AA0EC8E-BCA0-49E9-998D-2CD8542B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162"/>
            <a:ext cx="3855450" cy="42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15741"/>
      </p:ext>
    </p:extLst>
  </p:cSld>
  <p:clrMapOvr>
    <a:masterClrMapping/>
  </p:clrMapOvr>
  <p:transition spd="slow" advClick="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>
                <a:latin typeface="+mj-lt"/>
              </a:rPr>
              <a:t>Co operátor </a:t>
            </a:r>
            <a:r>
              <a:rPr lang="pl-PL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Potřebuje </a:t>
            </a:r>
            <a:r>
              <a:rPr lang="pl-PL" sz="2800" dirty="0">
                <a:latin typeface="+mj-lt"/>
              </a:rPr>
              <a:t>dostat ze systému ven</a:t>
            </a:r>
            <a:endParaRPr lang="en-US" sz="28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23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Vyjádření existence sítí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 algn="just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/>
              <a:t>Podklady pro sváření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 algn="just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Trubičkový plán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pl-PL" dirty="0">
                <a:latin typeface="+mj-lt"/>
              </a:rPr>
              <a:t>Kabelový plán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pl-PL" dirty="0">
                <a:latin typeface="+mj-lt"/>
              </a:rPr>
              <a:t>Průběh sítě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701DD-A466-4E15-B078-CB7B97C6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91" y="1271350"/>
            <a:ext cx="3598133" cy="27392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43849264"/>
      </p:ext>
    </p:extLst>
  </p:cSld>
  <p:clrMapOvr>
    <a:masterClrMapping/>
  </p:clrMapOvr>
  <p:transition spd="slow" advClick="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>
                <a:latin typeface="+mj-lt"/>
              </a:rPr>
              <a:t>Vyjádření existence sítě</a:t>
            </a:r>
            <a:endParaRPr lang="en-US" sz="28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24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Kombinace online katastrálních map a Vaší sítě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Jednoduchý výstup</a:t>
            </a: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6C41C1-4D2A-471C-AC9D-6FDFCAE9D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7" y="910551"/>
            <a:ext cx="2713527" cy="38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85009"/>
      </p:ext>
    </p:extLst>
  </p:cSld>
  <p:clrMapOvr>
    <a:masterClrMapping/>
  </p:clrMapOvr>
  <p:transition spd="slow" advClick="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>
                <a:latin typeface="+mj-lt"/>
              </a:rPr>
              <a:t>Podklady pro sváření</a:t>
            </a:r>
            <a:endParaRPr lang="en-US" sz="28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25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Tiskový výstup přímo ze systému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Schéma provaření vč. </a:t>
            </a:r>
            <a:r>
              <a:rPr lang="cs-CZ" dirty="0" err="1">
                <a:latin typeface="+mj-lt"/>
              </a:rPr>
              <a:t>splitterů</a:t>
            </a:r>
            <a:endParaRPr lang="cs-CZ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Informace o kabelech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Informace o typu spojky</a:t>
            </a: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BE875A-6973-4EBA-BCCA-4FADB1CA0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91" y="864685"/>
            <a:ext cx="3262289" cy="42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36345"/>
      </p:ext>
    </p:extLst>
  </p:cSld>
  <p:clrMapOvr>
    <a:masterClrMapping/>
  </p:clrMapOvr>
  <p:transition spd="slow" advClick="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>
                <a:latin typeface="+mj-lt"/>
              </a:rPr>
              <a:t>Trubičkový plán</a:t>
            </a:r>
            <a:endParaRPr lang="en-US" sz="28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26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7780" y="1048808"/>
            <a:ext cx="4414470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Tiskový výstup přímo ze systému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Schéma trubiček vč. odboček, redukcí a spojek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Informace o délkách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Informace o barvách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Informace o obsazenosti kabelem</a:t>
            </a: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1FDE1B6-9D4B-4E1B-B367-FF85FE70B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8" y="932162"/>
            <a:ext cx="4514122" cy="421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51333"/>
      </p:ext>
    </p:extLst>
  </p:cSld>
  <p:clrMapOvr>
    <a:masterClrMapping/>
  </p:clrMapOvr>
  <p:transition spd="slow" advClick="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>
                <a:latin typeface="+mj-lt"/>
              </a:rPr>
              <a:t>Kabelový plán</a:t>
            </a:r>
            <a:endParaRPr lang="en-US" sz="28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27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7780" y="1048808"/>
            <a:ext cx="4414470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Tiskový výstup přímo ze systému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Schéma kabelů vč. spojek a racků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Informace o délkách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Informace o obsazenosti trubiček</a:t>
            </a: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414C736-02B3-4872-A71F-B08C48A5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81" y="1048808"/>
            <a:ext cx="4576799" cy="409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73067"/>
      </p:ext>
    </p:extLst>
  </p:cSld>
  <p:clrMapOvr>
    <a:masterClrMapping/>
  </p:clrMapOvr>
  <p:transition spd="slow" advClick="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>
                <a:latin typeface="+mj-lt"/>
              </a:rPr>
              <a:t>Výstupy / exporty</a:t>
            </a:r>
            <a:endParaRPr lang="en-US" sz="28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28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7780" y="1048808"/>
            <a:ext cx="4414470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Nástroje pro export DWG/DXF/KML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Výkres v souřadnicích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Jednoduché připojení do dalších výkresů projektované výstavby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Možnost připojit data do ostatních </a:t>
            </a:r>
            <a:r>
              <a:rPr lang="cs-CZ" dirty="0" err="1">
                <a:latin typeface="+mj-lt"/>
              </a:rPr>
              <a:t>GISů</a:t>
            </a:r>
            <a:endParaRPr lang="cs-CZ" dirty="0"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5034FB8-9F7A-4E83-B407-156EF7E3D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78416"/>
            <a:ext cx="4697780" cy="409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29862"/>
      </p:ext>
    </p:extLst>
  </p:cSld>
  <p:clrMapOvr>
    <a:masterClrMapping/>
  </p:clrMapOvr>
  <p:transition spd="slow" advClick="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>
                <a:latin typeface="+mj-lt"/>
              </a:rPr>
              <a:t>Výstupy / exporty</a:t>
            </a:r>
            <a:endParaRPr lang="en-US" sz="28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29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7780" y="1048808"/>
            <a:ext cx="4414470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Nástroje pro export DWG/DXF/KML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Výkres v souřadnicích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Jednoduché připojení do dalších výkresů projektované výstavby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Možnost připojit data do ostatních </a:t>
            </a:r>
            <a:r>
              <a:rPr lang="cs-CZ" dirty="0" err="1">
                <a:latin typeface="+mj-lt"/>
              </a:rPr>
              <a:t>GISů</a:t>
            </a:r>
            <a:endParaRPr lang="cs-CZ" dirty="0"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CBF5393-471F-43CE-A758-D1F6B91D0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808"/>
            <a:ext cx="4737266" cy="39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51265"/>
      </p:ext>
    </p:extLst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załka kolista 5">
            <a:extLst>
              <a:ext uri="{FF2B5EF4-FFF2-40B4-BE49-F238E27FC236}">
                <a16:creationId xmlns:a16="http://schemas.microsoft.com/office/drawing/2014/main" id="{7C8AACA6-86B0-4CE7-A31B-9B8012964A0B}"/>
              </a:ext>
            </a:extLst>
          </p:cNvPr>
          <p:cNvSpPr/>
          <p:nvPr/>
        </p:nvSpPr>
        <p:spPr>
          <a:xfrm>
            <a:off x="2766518" y="1337362"/>
            <a:ext cx="3047008" cy="3048284"/>
          </a:xfrm>
          <a:prstGeom prst="circularArrow">
            <a:avLst>
              <a:gd name="adj1" fmla="val 5274"/>
              <a:gd name="adj2" fmla="val 312630"/>
              <a:gd name="adj3" fmla="val 14221652"/>
              <a:gd name="adj4" fmla="val 17130811"/>
              <a:gd name="adj5" fmla="val 547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41987" name="Tytuł 2">
            <a:extLst>
              <a:ext uri="{FF2B5EF4-FFF2-40B4-BE49-F238E27FC236}">
                <a16:creationId xmlns:a16="http://schemas.microsoft.com/office/drawing/2014/main" id="{1D482AD8-1C50-4EFE-9951-3A041220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>
                <a:latin typeface="+mn-lt"/>
              </a:rPr>
              <a:t>PODPOROVANÉ firemní PROCESY</a:t>
            </a:r>
          </a:p>
        </p:txBody>
      </p:sp>
      <p:sp>
        <p:nvSpPr>
          <p:cNvPr id="7" name="Dowolny kształt 6">
            <a:extLst>
              <a:ext uri="{FF2B5EF4-FFF2-40B4-BE49-F238E27FC236}">
                <a16:creationId xmlns:a16="http://schemas.microsoft.com/office/drawing/2014/main" id="{74E5B4A1-74B9-43B6-99D6-C9134B760A50}"/>
              </a:ext>
            </a:extLst>
          </p:cNvPr>
          <p:cNvSpPr/>
          <p:nvPr/>
        </p:nvSpPr>
        <p:spPr bwMode="auto">
          <a:xfrm>
            <a:off x="3707928" y="1307957"/>
            <a:ext cx="1067328" cy="510976"/>
          </a:xfrm>
          <a:custGeom>
            <a:avLst/>
            <a:gdLst>
              <a:gd name="connsiteX0" fmla="*/ 0 w 2046110"/>
              <a:gd name="connsiteY0" fmla="*/ 170513 h 1023055"/>
              <a:gd name="connsiteX1" fmla="*/ 170513 w 2046110"/>
              <a:gd name="connsiteY1" fmla="*/ 0 h 1023055"/>
              <a:gd name="connsiteX2" fmla="*/ 1875597 w 2046110"/>
              <a:gd name="connsiteY2" fmla="*/ 0 h 1023055"/>
              <a:gd name="connsiteX3" fmla="*/ 2046110 w 2046110"/>
              <a:gd name="connsiteY3" fmla="*/ 170513 h 1023055"/>
              <a:gd name="connsiteX4" fmla="*/ 2046110 w 2046110"/>
              <a:gd name="connsiteY4" fmla="*/ 852542 h 1023055"/>
              <a:gd name="connsiteX5" fmla="*/ 1875597 w 2046110"/>
              <a:gd name="connsiteY5" fmla="*/ 1023055 h 1023055"/>
              <a:gd name="connsiteX6" fmla="*/ 170513 w 2046110"/>
              <a:gd name="connsiteY6" fmla="*/ 1023055 h 1023055"/>
              <a:gd name="connsiteX7" fmla="*/ 0 w 2046110"/>
              <a:gd name="connsiteY7" fmla="*/ 852542 h 1023055"/>
              <a:gd name="connsiteX8" fmla="*/ 0 w 2046110"/>
              <a:gd name="connsiteY8" fmla="*/ 170513 h 102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110" h="1023055">
                <a:moveTo>
                  <a:pt x="0" y="170513"/>
                </a:moveTo>
                <a:cubicBezTo>
                  <a:pt x="0" y="76341"/>
                  <a:pt x="76341" y="0"/>
                  <a:pt x="170513" y="0"/>
                </a:cubicBezTo>
                <a:lnTo>
                  <a:pt x="1875597" y="0"/>
                </a:lnTo>
                <a:cubicBezTo>
                  <a:pt x="1969769" y="0"/>
                  <a:pt x="2046110" y="76341"/>
                  <a:pt x="2046110" y="170513"/>
                </a:cubicBezTo>
                <a:lnTo>
                  <a:pt x="2046110" y="852542"/>
                </a:lnTo>
                <a:cubicBezTo>
                  <a:pt x="2046110" y="946714"/>
                  <a:pt x="1969769" y="1023055"/>
                  <a:pt x="1875597" y="1023055"/>
                </a:cubicBezTo>
                <a:lnTo>
                  <a:pt x="170513" y="1023055"/>
                </a:lnTo>
                <a:cubicBezTo>
                  <a:pt x="76341" y="1023055"/>
                  <a:pt x="0" y="946714"/>
                  <a:pt x="0" y="852542"/>
                </a:cubicBezTo>
                <a:lnTo>
                  <a:pt x="0" y="17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06" tIns="94606" rIns="94606" bIns="94606" spcCol="1270" anchor="ctr"/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sz="1000" b="1">
                <a:solidFill>
                  <a:srgbClr val="FFFFFF"/>
                </a:solidFill>
                <a:cs typeface="Arial"/>
              </a:rPr>
              <a:t>STRATEGICKÉ PLÁNOVÁNÍ</a:t>
            </a:r>
            <a:endParaRPr lang="pl-PL" sz="10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Dowolny kształt 24">
            <a:extLst>
              <a:ext uri="{FF2B5EF4-FFF2-40B4-BE49-F238E27FC236}">
                <a16:creationId xmlns:a16="http://schemas.microsoft.com/office/drawing/2014/main" id="{46F9A77A-E12D-47B2-ADE6-DA4EE42FBC8E}"/>
              </a:ext>
            </a:extLst>
          </p:cNvPr>
          <p:cNvSpPr/>
          <p:nvPr/>
        </p:nvSpPr>
        <p:spPr bwMode="auto">
          <a:xfrm>
            <a:off x="5126553" y="2186105"/>
            <a:ext cx="993849" cy="447768"/>
          </a:xfrm>
          <a:custGeom>
            <a:avLst/>
            <a:gdLst>
              <a:gd name="connsiteX0" fmla="*/ 0 w 2046110"/>
              <a:gd name="connsiteY0" fmla="*/ 170513 h 1023055"/>
              <a:gd name="connsiteX1" fmla="*/ 170513 w 2046110"/>
              <a:gd name="connsiteY1" fmla="*/ 0 h 1023055"/>
              <a:gd name="connsiteX2" fmla="*/ 1875597 w 2046110"/>
              <a:gd name="connsiteY2" fmla="*/ 0 h 1023055"/>
              <a:gd name="connsiteX3" fmla="*/ 2046110 w 2046110"/>
              <a:gd name="connsiteY3" fmla="*/ 170513 h 1023055"/>
              <a:gd name="connsiteX4" fmla="*/ 2046110 w 2046110"/>
              <a:gd name="connsiteY4" fmla="*/ 852542 h 1023055"/>
              <a:gd name="connsiteX5" fmla="*/ 1875597 w 2046110"/>
              <a:gd name="connsiteY5" fmla="*/ 1023055 h 1023055"/>
              <a:gd name="connsiteX6" fmla="*/ 170513 w 2046110"/>
              <a:gd name="connsiteY6" fmla="*/ 1023055 h 1023055"/>
              <a:gd name="connsiteX7" fmla="*/ 0 w 2046110"/>
              <a:gd name="connsiteY7" fmla="*/ 852542 h 1023055"/>
              <a:gd name="connsiteX8" fmla="*/ 0 w 2046110"/>
              <a:gd name="connsiteY8" fmla="*/ 170513 h 102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110" h="1023055">
                <a:moveTo>
                  <a:pt x="0" y="170513"/>
                </a:moveTo>
                <a:cubicBezTo>
                  <a:pt x="0" y="76341"/>
                  <a:pt x="76341" y="0"/>
                  <a:pt x="170513" y="0"/>
                </a:cubicBezTo>
                <a:lnTo>
                  <a:pt x="1875597" y="0"/>
                </a:lnTo>
                <a:cubicBezTo>
                  <a:pt x="1969769" y="0"/>
                  <a:pt x="2046110" y="76341"/>
                  <a:pt x="2046110" y="170513"/>
                </a:cubicBezTo>
                <a:lnTo>
                  <a:pt x="2046110" y="852542"/>
                </a:lnTo>
                <a:cubicBezTo>
                  <a:pt x="2046110" y="946714"/>
                  <a:pt x="1969769" y="1023055"/>
                  <a:pt x="1875597" y="1023055"/>
                </a:cubicBezTo>
                <a:lnTo>
                  <a:pt x="170513" y="1023055"/>
                </a:lnTo>
                <a:cubicBezTo>
                  <a:pt x="76341" y="1023055"/>
                  <a:pt x="0" y="946714"/>
                  <a:pt x="0" y="852542"/>
                </a:cubicBezTo>
                <a:lnTo>
                  <a:pt x="0" y="17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06" tIns="94606" rIns="94606" bIns="94606" spcCol="1270" anchor="ctr"/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sz="1000" b="1">
                <a:solidFill>
                  <a:srgbClr val="FFFFFF"/>
                </a:solidFill>
                <a:cs typeface="Arial"/>
              </a:rPr>
              <a:t>PLÁNOVÁNÍ SÍTĚ</a:t>
            </a:r>
            <a:endParaRPr lang="en-US"/>
          </a:p>
        </p:txBody>
      </p:sp>
      <p:sp>
        <p:nvSpPr>
          <p:cNvPr id="26" name="Dowolny kształt 25">
            <a:extLst>
              <a:ext uri="{FF2B5EF4-FFF2-40B4-BE49-F238E27FC236}">
                <a16:creationId xmlns:a16="http://schemas.microsoft.com/office/drawing/2014/main" id="{8A1FF3B8-C73C-40F4-833F-BE771185C57A}"/>
              </a:ext>
            </a:extLst>
          </p:cNvPr>
          <p:cNvSpPr/>
          <p:nvPr/>
        </p:nvSpPr>
        <p:spPr bwMode="auto">
          <a:xfrm>
            <a:off x="4819677" y="3387650"/>
            <a:ext cx="993849" cy="396135"/>
          </a:xfrm>
          <a:custGeom>
            <a:avLst/>
            <a:gdLst>
              <a:gd name="connsiteX0" fmla="*/ 0 w 2046110"/>
              <a:gd name="connsiteY0" fmla="*/ 170513 h 1023055"/>
              <a:gd name="connsiteX1" fmla="*/ 170513 w 2046110"/>
              <a:gd name="connsiteY1" fmla="*/ 0 h 1023055"/>
              <a:gd name="connsiteX2" fmla="*/ 1875597 w 2046110"/>
              <a:gd name="connsiteY2" fmla="*/ 0 h 1023055"/>
              <a:gd name="connsiteX3" fmla="*/ 2046110 w 2046110"/>
              <a:gd name="connsiteY3" fmla="*/ 170513 h 1023055"/>
              <a:gd name="connsiteX4" fmla="*/ 2046110 w 2046110"/>
              <a:gd name="connsiteY4" fmla="*/ 852542 h 1023055"/>
              <a:gd name="connsiteX5" fmla="*/ 1875597 w 2046110"/>
              <a:gd name="connsiteY5" fmla="*/ 1023055 h 1023055"/>
              <a:gd name="connsiteX6" fmla="*/ 170513 w 2046110"/>
              <a:gd name="connsiteY6" fmla="*/ 1023055 h 1023055"/>
              <a:gd name="connsiteX7" fmla="*/ 0 w 2046110"/>
              <a:gd name="connsiteY7" fmla="*/ 852542 h 1023055"/>
              <a:gd name="connsiteX8" fmla="*/ 0 w 2046110"/>
              <a:gd name="connsiteY8" fmla="*/ 170513 h 102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110" h="1023055">
                <a:moveTo>
                  <a:pt x="0" y="170513"/>
                </a:moveTo>
                <a:cubicBezTo>
                  <a:pt x="0" y="76341"/>
                  <a:pt x="76341" y="0"/>
                  <a:pt x="170513" y="0"/>
                </a:cubicBezTo>
                <a:lnTo>
                  <a:pt x="1875597" y="0"/>
                </a:lnTo>
                <a:cubicBezTo>
                  <a:pt x="1969769" y="0"/>
                  <a:pt x="2046110" y="76341"/>
                  <a:pt x="2046110" y="170513"/>
                </a:cubicBezTo>
                <a:lnTo>
                  <a:pt x="2046110" y="852542"/>
                </a:lnTo>
                <a:cubicBezTo>
                  <a:pt x="2046110" y="946714"/>
                  <a:pt x="1969769" y="1023055"/>
                  <a:pt x="1875597" y="1023055"/>
                </a:cubicBezTo>
                <a:lnTo>
                  <a:pt x="170513" y="1023055"/>
                </a:lnTo>
                <a:cubicBezTo>
                  <a:pt x="76341" y="1023055"/>
                  <a:pt x="0" y="946714"/>
                  <a:pt x="0" y="852542"/>
                </a:cubicBezTo>
                <a:lnTo>
                  <a:pt x="0" y="170513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06" tIns="94606" rIns="94606" bIns="94606" spcCol="1270" anchor="ctr"/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sz="1000" b="1">
                <a:solidFill>
                  <a:srgbClr val="FFFFFF"/>
                </a:solidFill>
                <a:cs typeface="Arial"/>
              </a:rPr>
              <a:t>NÁVRH SÍTĚ</a:t>
            </a:r>
            <a:endParaRPr lang="en-US"/>
          </a:p>
        </p:txBody>
      </p:sp>
      <p:sp>
        <p:nvSpPr>
          <p:cNvPr id="27" name="Dowolny kształt 26">
            <a:extLst>
              <a:ext uri="{FF2B5EF4-FFF2-40B4-BE49-F238E27FC236}">
                <a16:creationId xmlns:a16="http://schemas.microsoft.com/office/drawing/2014/main" id="{D62AB0B4-6611-49E4-B2EE-76A9A7F67C3C}"/>
              </a:ext>
            </a:extLst>
          </p:cNvPr>
          <p:cNvSpPr/>
          <p:nvPr/>
        </p:nvSpPr>
        <p:spPr bwMode="auto">
          <a:xfrm>
            <a:off x="3786371" y="4033325"/>
            <a:ext cx="944979" cy="445365"/>
          </a:xfrm>
          <a:custGeom>
            <a:avLst/>
            <a:gdLst>
              <a:gd name="connsiteX0" fmla="*/ 0 w 2046110"/>
              <a:gd name="connsiteY0" fmla="*/ 170513 h 1023055"/>
              <a:gd name="connsiteX1" fmla="*/ 170513 w 2046110"/>
              <a:gd name="connsiteY1" fmla="*/ 0 h 1023055"/>
              <a:gd name="connsiteX2" fmla="*/ 1875597 w 2046110"/>
              <a:gd name="connsiteY2" fmla="*/ 0 h 1023055"/>
              <a:gd name="connsiteX3" fmla="*/ 2046110 w 2046110"/>
              <a:gd name="connsiteY3" fmla="*/ 170513 h 1023055"/>
              <a:gd name="connsiteX4" fmla="*/ 2046110 w 2046110"/>
              <a:gd name="connsiteY4" fmla="*/ 852542 h 1023055"/>
              <a:gd name="connsiteX5" fmla="*/ 1875597 w 2046110"/>
              <a:gd name="connsiteY5" fmla="*/ 1023055 h 1023055"/>
              <a:gd name="connsiteX6" fmla="*/ 170513 w 2046110"/>
              <a:gd name="connsiteY6" fmla="*/ 1023055 h 1023055"/>
              <a:gd name="connsiteX7" fmla="*/ 0 w 2046110"/>
              <a:gd name="connsiteY7" fmla="*/ 852542 h 1023055"/>
              <a:gd name="connsiteX8" fmla="*/ 0 w 2046110"/>
              <a:gd name="connsiteY8" fmla="*/ 170513 h 102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110" h="1023055">
                <a:moveTo>
                  <a:pt x="0" y="170513"/>
                </a:moveTo>
                <a:cubicBezTo>
                  <a:pt x="0" y="76341"/>
                  <a:pt x="76341" y="0"/>
                  <a:pt x="170513" y="0"/>
                </a:cubicBezTo>
                <a:lnTo>
                  <a:pt x="1875597" y="0"/>
                </a:lnTo>
                <a:cubicBezTo>
                  <a:pt x="1969769" y="0"/>
                  <a:pt x="2046110" y="76341"/>
                  <a:pt x="2046110" y="170513"/>
                </a:cubicBezTo>
                <a:lnTo>
                  <a:pt x="2046110" y="852542"/>
                </a:lnTo>
                <a:cubicBezTo>
                  <a:pt x="2046110" y="946714"/>
                  <a:pt x="1969769" y="1023055"/>
                  <a:pt x="1875597" y="1023055"/>
                </a:cubicBezTo>
                <a:lnTo>
                  <a:pt x="170513" y="1023055"/>
                </a:lnTo>
                <a:cubicBezTo>
                  <a:pt x="76341" y="1023055"/>
                  <a:pt x="0" y="946714"/>
                  <a:pt x="0" y="852542"/>
                </a:cubicBezTo>
                <a:lnTo>
                  <a:pt x="0" y="17051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06" tIns="94606" rIns="94606" bIns="94606" spcCol="1270" anchor="ctr"/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sz="1000" b="1" dirty="0">
                <a:solidFill>
                  <a:srgbClr val="FFFFFF"/>
                </a:solidFill>
                <a:cs typeface="Arial"/>
              </a:rPr>
              <a:t>VÝSTAVBA</a:t>
            </a:r>
            <a:endParaRPr lang="en-US" dirty="0"/>
          </a:p>
        </p:txBody>
      </p:sp>
      <p:sp>
        <p:nvSpPr>
          <p:cNvPr id="28" name="Dowolny kształt 27">
            <a:extLst>
              <a:ext uri="{FF2B5EF4-FFF2-40B4-BE49-F238E27FC236}">
                <a16:creationId xmlns:a16="http://schemas.microsoft.com/office/drawing/2014/main" id="{E38C465E-FF68-46A9-BEB1-4B68B959B90D}"/>
              </a:ext>
            </a:extLst>
          </p:cNvPr>
          <p:cNvSpPr/>
          <p:nvPr/>
        </p:nvSpPr>
        <p:spPr bwMode="auto">
          <a:xfrm>
            <a:off x="2612827" y="3352020"/>
            <a:ext cx="1049372" cy="457955"/>
          </a:xfrm>
          <a:custGeom>
            <a:avLst/>
            <a:gdLst>
              <a:gd name="connsiteX0" fmla="*/ 0 w 2046110"/>
              <a:gd name="connsiteY0" fmla="*/ 170513 h 1023055"/>
              <a:gd name="connsiteX1" fmla="*/ 170513 w 2046110"/>
              <a:gd name="connsiteY1" fmla="*/ 0 h 1023055"/>
              <a:gd name="connsiteX2" fmla="*/ 1875597 w 2046110"/>
              <a:gd name="connsiteY2" fmla="*/ 0 h 1023055"/>
              <a:gd name="connsiteX3" fmla="*/ 2046110 w 2046110"/>
              <a:gd name="connsiteY3" fmla="*/ 170513 h 1023055"/>
              <a:gd name="connsiteX4" fmla="*/ 2046110 w 2046110"/>
              <a:gd name="connsiteY4" fmla="*/ 852542 h 1023055"/>
              <a:gd name="connsiteX5" fmla="*/ 1875597 w 2046110"/>
              <a:gd name="connsiteY5" fmla="*/ 1023055 h 1023055"/>
              <a:gd name="connsiteX6" fmla="*/ 170513 w 2046110"/>
              <a:gd name="connsiteY6" fmla="*/ 1023055 h 1023055"/>
              <a:gd name="connsiteX7" fmla="*/ 0 w 2046110"/>
              <a:gd name="connsiteY7" fmla="*/ 852542 h 1023055"/>
              <a:gd name="connsiteX8" fmla="*/ 0 w 2046110"/>
              <a:gd name="connsiteY8" fmla="*/ 170513 h 102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110" h="1023055">
                <a:moveTo>
                  <a:pt x="0" y="170513"/>
                </a:moveTo>
                <a:cubicBezTo>
                  <a:pt x="0" y="76341"/>
                  <a:pt x="76341" y="0"/>
                  <a:pt x="170513" y="0"/>
                </a:cubicBezTo>
                <a:lnTo>
                  <a:pt x="1875597" y="0"/>
                </a:lnTo>
                <a:cubicBezTo>
                  <a:pt x="1969769" y="0"/>
                  <a:pt x="2046110" y="76341"/>
                  <a:pt x="2046110" y="170513"/>
                </a:cubicBezTo>
                <a:lnTo>
                  <a:pt x="2046110" y="852542"/>
                </a:lnTo>
                <a:cubicBezTo>
                  <a:pt x="2046110" y="946714"/>
                  <a:pt x="1969769" y="1023055"/>
                  <a:pt x="1875597" y="1023055"/>
                </a:cubicBezTo>
                <a:lnTo>
                  <a:pt x="170513" y="1023055"/>
                </a:lnTo>
                <a:cubicBezTo>
                  <a:pt x="76341" y="1023055"/>
                  <a:pt x="0" y="946714"/>
                  <a:pt x="0" y="852542"/>
                </a:cubicBezTo>
                <a:lnTo>
                  <a:pt x="0" y="17051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06" tIns="94606" rIns="94606" bIns="94606" anchor="ctr"/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sz="1000" b="1" dirty="0">
                <a:solidFill>
                  <a:srgbClr val="FFFFFF"/>
                </a:solidFill>
                <a:cs typeface="Arial"/>
              </a:rPr>
              <a:t>SERVIS</a:t>
            </a:r>
            <a:endParaRPr lang="en-US" dirty="0"/>
          </a:p>
        </p:txBody>
      </p:sp>
      <p:sp>
        <p:nvSpPr>
          <p:cNvPr id="29" name="Dowolny kształt 28">
            <a:extLst>
              <a:ext uri="{FF2B5EF4-FFF2-40B4-BE49-F238E27FC236}">
                <a16:creationId xmlns:a16="http://schemas.microsoft.com/office/drawing/2014/main" id="{125AA6C6-70EA-4BDF-8A30-9DE206EA4300}"/>
              </a:ext>
            </a:extLst>
          </p:cNvPr>
          <p:cNvSpPr/>
          <p:nvPr/>
        </p:nvSpPr>
        <p:spPr bwMode="auto">
          <a:xfrm>
            <a:off x="2406006" y="2191684"/>
            <a:ext cx="1121261" cy="417463"/>
          </a:xfrm>
          <a:custGeom>
            <a:avLst/>
            <a:gdLst>
              <a:gd name="connsiteX0" fmla="*/ 0 w 2046110"/>
              <a:gd name="connsiteY0" fmla="*/ 170513 h 1023055"/>
              <a:gd name="connsiteX1" fmla="*/ 170513 w 2046110"/>
              <a:gd name="connsiteY1" fmla="*/ 0 h 1023055"/>
              <a:gd name="connsiteX2" fmla="*/ 1875597 w 2046110"/>
              <a:gd name="connsiteY2" fmla="*/ 0 h 1023055"/>
              <a:gd name="connsiteX3" fmla="*/ 2046110 w 2046110"/>
              <a:gd name="connsiteY3" fmla="*/ 170513 h 1023055"/>
              <a:gd name="connsiteX4" fmla="*/ 2046110 w 2046110"/>
              <a:gd name="connsiteY4" fmla="*/ 852542 h 1023055"/>
              <a:gd name="connsiteX5" fmla="*/ 1875597 w 2046110"/>
              <a:gd name="connsiteY5" fmla="*/ 1023055 h 1023055"/>
              <a:gd name="connsiteX6" fmla="*/ 170513 w 2046110"/>
              <a:gd name="connsiteY6" fmla="*/ 1023055 h 1023055"/>
              <a:gd name="connsiteX7" fmla="*/ 0 w 2046110"/>
              <a:gd name="connsiteY7" fmla="*/ 852542 h 1023055"/>
              <a:gd name="connsiteX8" fmla="*/ 0 w 2046110"/>
              <a:gd name="connsiteY8" fmla="*/ 170513 h 102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110" h="1023055">
                <a:moveTo>
                  <a:pt x="0" y="170513"/>
                </a:moveTo>
                <a:cubicBezTo>
                  <a:pt x="0" y="76341"/>
                  <a:pt x="76341" y="0"/>
                  <a:pt x="170513" y="0"/>
                </a:cubicBezTo>
                <a:lnTo>
                  <a:pt x="1875597" y="0"/>
                </a:lnTo>
                <a:cubicBezTo>
                  <a:pt x="1969769" y="0"/>
                  <a:pt x="2046110" y="76341"/>
                  <a:pt x="2046110" y="170513"/>
                </a:cubicBezTo>
                <a:lnTo>
                  <a:pt x="2046110" y="852542"/>
                </a:lnTo>
                <a:cubicBezTo>
                  <a:pt x="2046110" y="946714"/>
                  <a:pt x="1969769" y="1023055"/>
                  <a:pt x="1875597" y="1023055"/>
                </a:cubicBezTo>
                <a:lnTo>
                  <a:pt x="170513" y="1023055"/>
                </a:lnTo>
                <a:cubicBezTo>
                  <a:pt x="76341" y="1023055"/>
                  <a:pt x="0" y="946714"/>
                  <a:pt x="0" y="852542"/>
                </a:cubicBezTo>
                <a:lnTo>
                  <a:pt x="0" y="170513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06" tIns="94606" rIns="94606" bIns="94606" anchor="ctr"/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sz="1000" b="1">
                <a:solidFill>
                  <a:srgbClr val="FFFFFF"/>
                </a:solidFill>
                <a:cs typeface="Arial"/>
              </a:rPr>
              <a:t>ÚDRŽBA</a:t>
            </a:r>
            <a:endParaRPr lang="en-US"/>
          </a:p>
        </p:txBody>
      </p:sp>
      <p:pic>
        <p:nvPicPr>
          <p:cNvPr id="48" name="Picture 14" descr="\\globema.pl\DFS\Marketing\Presentations\2014_new_template\icons_presentations\telco.png">
            <a:extLst>
              <a:ext uri="{FF2B5EF4-FFF2-40B4-BE49-F238E27FC236}">
                <a16:creationId xmlns:a16="http://schemas.microsoft.com/office/drawing/2014/main" id="{47F6D09D-8568-4EC6-8FA5-354B22F33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9579" y="2771322"/>
            <a:ext cx="697862" cy="59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\\globema.pl\DFS\Marketing\Presentations\2014_new_template\icons_presentations\fme.png">
            <a:extLst>
              <a:ext uri="{FF2B5EF4-FFF2-40B4-BE49-F238E27FC236}">
                <a16:creationId xmlns:a16="http://schemas.microsoft.com/office/drawing/2014/main" id="{61108038-A090-4E5D-B9CB-DADE4757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1899" y="3789798"/>
            <a:ext cx="683858" cy="61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 descr="\\globema.pl\DFS\Marketing\Presentations\2014_new_template\icons_presentations\map.png">
            <a:extLst>
              <a:ext uri="{FF2B5EF4-FFF2-40B4-BE49-F238E27FC236}">
                <a16:creationId xmlns:a16="http://schemas.microsoft.com/office/drawing/2014/main" id="{5CCFFD09-A8C3-43B8-8E8C-47F55302F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4182" y="1180790"/>
            <a:ext cx="683858" cy="71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Obraz 50" descr="icon_pni_lni.png">
            <a:extLst>
              <a:ext uri="{FF2B5EF4-FFF2-40B4-BE49-F238E27FC236}">
                <a16:creationId xmlns:a16="http://schemas.microsoft.com/office/drawing/2014/main" id="{F9C11AB1-458B-44F4-A102-9BE8C1DEF2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455" y="2694193"/>
            <a:ext cx="634298" cy="601141"/>
          </a:xfrm>
          <a:prstGeom prst="rect">
            <a:avLst/>
          </a:prstGeom>
        </p:spPr>
      </p:pic>
      <p:pic>
        <p:nvPicPr>
          <p:cNvPr id="52" name="Picture 4" descr="\\globema.pl\DFS\Marketing\Presentations\2014_new_template\icons_presentations\ffa.png">
            <a:extLst>
              <a:ext uri="{FF2B5EF4-FFF2-40B4-BE49-F238E27FC236}">
                <a16:creationId xmlns:a16="http://schemas.microsoft.com/office/drawing/2014/main" id="{2333119F-FD40-451F-9E1D-BADAA29D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1717" y="3941154"/>
            <a:ext cx="690676" cy="57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3" descr="\\globema.pl\DFS\Marketing\Presentations\2014_new_template\icons_presentations\services.png">
            <a:extLst>
              <a:ext uri="{FF2B5EF4-FFF2-40B4-BE49-F238E27FC236}">
                <a16:creationId xmlns:a16="http://schemas.microsoft.com/office/drawing/2014/main" id="{3ADA1B08-1258-47E0-A298-15D38AB15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109" y="1300921"/>
            <a:ext cx="736135" cy="78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3585DA5-3E59-4896-93C3-9C611385F49D}"/>
              </a:ext>
            </a:extLst>
          </p:cNvPr>
          <p:cNvSpPr txBox="1"/>
          <p:nvPr/>
        </p:nvSpPr>
        <p:spPr>
          <a:xfrm>
            <a:off x="5859920" y="1118105"/>
            <a:ext cx="3179240" cy="7595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000"/>
              <a:t>Výběr oblastí pro výstavbu nové sítě</a:t>
            </a:r>
            <a:endParaRPr lang="en-US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l-PL" sz="1000"/>
              <a:t>Údaje o aktivních sítích</a:t>
            </a:r>
          </a:p>
          <a:p>
            <a:pPr>
              <a:lnSpc>
                <a:spcPct val="150000"/>
              </a:lnSpc>
            </a:pPr>
            <a:r>
              <a:rPr lang="pl-PL" sz="1000"/>
              <a:t>Údaje o sítích třetích stran v oblasti</a:t>
            </a:r>
            <a:endParaRPr lang="pl-PL"/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18F3242A-9BAB-473F-AEE8-9D773C83F9FE}"/>
              </a:ext>
            </a:extLst>
          </p:cNvPr>
          <p:cNvSpPr txBox="1"/>
          <p:nvPr/>
        </p:nvSpPr>
        <p:spPr>
          <a:xfrm>
            <a:off x="6452644" y="2414445"/>
            <a:ext cx="2691356" cy="9870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000"/>
              <a:t>Kam potřebujete, aby vaše síť dosáhla?</a:t>
            </a:r>
            <a:endParaRPr lang="en-US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l-PL" sz="1000"/>
              <a:t>Jakou technologii byste měli použít?</a:t>
            </a:r>
            <a:endParaRPr lang="pl-PL"/>
          </a:p>
          <a:p>
            <a:pPr>
              <a:lnSpc>
                <a:spcPct val="150000"/>
              </a:lnSpc>
            </a:pPr>
            <a:r>
              <a:rPr lang="pl-PL" sz="1000"/>
              <a:t>Kolik zákazníků lze připojit?</a:t>
            </a:r>
            <a:endParaRPr lang="pl-PL"/>
          </a:p>
          <a:p>
            <a:pPr>
              <a:lnSpc>
                <a:spcPct val="150000"/>
              </a:lnSpc>
            </a:pPr>
            <a:r>
              <a:rPr lang="pl-PL" sz="1000"/>
              <a:t>Je síť vaše nebo pronajatá?</a:t>
            </a:r>
            <a:endParaRPr lang="pl-PL"/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365A1CB-69E4-4122-AB14-1B4E7193C793}"/>
              </a:ext>
            </a:extLst>
          </p:cNvPr>
          <p:cNvSpPr txBox="1"/>
          <p:nvPr/>
        </p:nvSpPr>
        <p:spPr>
          <a:xfrm>
            <a:off x="6454753" y="3713984"/>
            <a:ext cx="2910658" cy="7561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000" dirty="0"/>
              <a:t>Vytváření, správa a odesílání návrhů</a:t>
            </a:r>
            <a:endParaRPr lang="en-US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l-PL" sz="1000" dirty="0"/>
              <a:t>Vytváření dokumentace k projektu</a:t>
            </a:r>
            <a:endParaRPr lang="pl-PL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l-PL" sz="1000" dirty="0"/>
              <a:t>Konstrukce pro GPON, HFC, rádio, Ethernet</a:t>
            </a:r>
            <a:endParaRPr lang="pl-PL" dirty="0"/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AC70C356-AB20-4BE3-AACE-646861DB285D}"/>
              </a:ext>
            </a:extLst>
          </p:cNvPr>
          <p:cNvSpPr txBox="1"/>
          <p:nvPr/>
        </p:nvSpPr>
        <p:spPr>
          <a:xfrm>
            <a:off x="706698" y="3582974"/>
            <a:ext cx="2004449" cy="9907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000"/>
              <a:t>Dokumentace stávajícího stavu</a:t>
            </a:r>
          </a:p>
          <a:p>
            <a:pPr>
              <a:lnSpc>
                <a:spcPct val="150000"/>
              </a:lnSpc>
            </a:pPr>
            <a:r>
              <a:rPr lang="pl-PL" sz="1000"/>
              <a:t>Úplný datový model pro telekomunikační sítě</a:t>
            </a:r>
            <a:endParaRPr lang="pl-PL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l-PL" sz="1000"/>
              <a:t>Změny lze v terénu aktualizovat</a:t>
            </a:r>
            <a:endParaRPr lang="pl-PL">
              <a:cs typeface="Calibri"/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E9E0EE20-2C31-4CD0-A196-9180F59BDD96}"/>
              </a:ext>
            </a:extLst>
          </p:cNvPr>
          <p:cNvSpPr txBox="1"/>
          <p:nvPr/>
        </p:nvSpPr>
        <p:spPr>
          <a:xfrm>
            <a:off x="60862" y="2430392"/>
            <a:ext cx="2641191" cy="9907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000"/>
              <a:t>Podpora předběžné kvalifikace  prodeje</a:t>
            </a:r>
            <a:endParaRPr lang="en-US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l-PL" sz="1000"/>
              <a:t>Umístění klientů a koncová zařízení</a:t>
            </a:r>
            <a:endParaRPr lang="pl-PL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l-PL" sz="1000"/>
              <a:t>Informace o přechodech</a:t>
            </a:r>
            <a:endParaRPr lang="pl-PL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l-PL" sz="1000"/>
              <a:t>Správa tras vláken</a:t>
            </a:r>
            <a:endParaRPr lang="pl-PL">
              <a:cs typeface="Calibri"/>
            </a:endParaRP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5D7EB400-577B-42D7-884C-4CA68FDC11ED}"/>
              </a:ext>
            </a:extLst>
          </p:cNvPr>
          <p:cNvSpPr txBox="1"/>
          <p:nvPr/>
        </p:nvSpPr>
        <p:spPr>
          <a:xfrm>
            <a:off x="321350" y="1242172"/>
            <a:ext cx="2539189" cy="9918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000"/>
              <a:t>Řízení plánovaných prací</a:t>
            </a:r>
            <a:endParaRPr lang="en-US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l-PL" sz="1000"/>
              <a:t>Rychlé vyhledání výpadků</a:t>
            </a:r>
            <a:endParaRPr lang="pl-PL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l-PL" sz="1000"/>
              <a:t>Zákazníci postiženi výpadkem</a:t>
            </a:r>
            <a:endParaRPr lang="pl-PL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l-PL" sz="1000"/>
              <a:t>Hledání volných kabelů, vláken nebo portů</a:t>
            </a:r>
            <a:endParaRPr lang="pl-PL">
              <a:cs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707AA98-E31D-45CD-B31F-7E8CD1C04F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2623" y="2113339"/>
            <a:ext cx="1620138" cy="162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986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4" grpId="0"/>
      <p:bldP spid="55" grpId="0"/>
      <p:bldP spid="56" grpId="0"/>
      <p:bldP spid="57" grpId="0"/>
      <p:bldP spid="5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30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pl-PL" dirty="0">
                <a:latin typeface="+mj-lt"/>
              </a:rPr>
              <a:t>Datový model plně podporovaný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 </a:t>
            </a:r>
            <a:r>
              <a:rPr lang="pl-PL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Smallworld Physical Network Inventory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 algn="just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Kontextové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 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rady</a:t>
            </a:r>
            <a:r>
              <a:rPr lang="en-US" dirty="0">
                <a:latin typeface="+mj-lt"/>
              </a:rPr>
              <a:t>, </a:t>
            </a:r>
            <a:r>
              <a:rPr lang="en-US" dirty="0" err="1">
                <a:latin typeface="+mj-lt"/>
              </a:rPr>
              <a:t>které</a:t>
            </a:r>
            <a:r>
              <a:rPr lang="en-US" dirty="0">
                <a:latin typeface="+mj-lt"/>
              </a:rPr>
              <a:t> </a:t>
            </a:r>
            <a:r>
              <a:rPr lang="en-US" dirty="0" err="1">
                <a:latin typeface="+mj-lt"/>
              </a:rPr>
              <a:t>pomáhají</a:t>
            </a:r>
            <a:r>
              <a:rPr lang="en-US" dirty="0">
                <a:latin typeface="+mj-lt"/>
              </a:rPr>
              <a:t> </a:t>
            </a:r>
            <a:r>
              <a:rPr lang="en-US" dirty="0" err="1">
                <a:latin typeface="+mj-lt"/>
              </a:rPr>
              <a:t>při</a:t>
            </a:r>
            <a:r>
              <a:rPr lang="en-US" dirty="0">
                <a:latin typeface="+mj-lt"/>
              </a:rPr>
              <a:t> </a:t>
            </a:r>
            <a:r>
              <a:rPr lang="cs-CZ" dirty="0">
                <a:latin typeface="+mj-lt"/>
              </a:rPr>
              <a:t>evidenci dat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Rychlé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 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vkládání</a:t>
            </a:r>
            <a:r>
              <a:rPr lang="en-US" dirty="0">
                <a:latin typeface="+mj-lt"/>
              </a:rPr>
              <a:t> </a:t>
            </a:r>
            <a:r>
              <a:rPr lang="en-US" dirty="0" err="1">
                <a:latin typeface="+mj-lt"/>
              </a:rPr>
              <a:t>hodnot</a:t>
            </a:r>
            <a:r>
              <a:rPr lang="en-US" dirty="0">
                <a:latin typeface="+mj-lt"/>
              </a:rPr>
              <a:t> </a:t>
            </a:r>
            <a:r>
              <a:rPr lang="en-US" dirty="0" err="1">
                <a:latin typeface="+mj-lt"/>
              </a:rPr>
              <a:t>pomocí</a:t>
            </a:r>
            <a:r>
              <a:rPr lang="en-US" dirty="0">
                <a:latin typeface="+mj-lt"/>
              </a:rPr>
              <a:t> </a:t>
            </a:r>
            <a:r>
              <a:rPr lang="en-US" dirty="0" err="1">
                <a:latin typeface="+mj-lt"/>
              </a:rPr>
              <a:t>nedávno</a:t>
            </a:r>
            <a:r>
              <a:rPr lang="en-US" dirty="0">
                <a:latin typeface="+mj-lt"/>
              </a:rPr>
              <a:t> </a:t>
            </a:r>
            <a:r>
              <a:rPr lang="en-US" dirty="0" err="1">
                <a:latin typeface="+mj-lt"/>
              </a:rPr>
              <a:t>zachycených</a:t>
            </a:r>
            <a:r>
              <a:rPr lang="en-US" dirty="0">
                <a:latin typeface="+mj-lt"/>
              </a:rPr>
              <a:t> a</a:t>
            </a:r>
            <a:r>
              <a:rPr lang="cs-CZ" dirty="0">
                <a:latin typeface="+mj-lt"/>
              </a:rPr>
              <a:t>t</a:t>
            </a:r>
            <a:r>
              <a:rPr lang="en-US" dirty="0" err="1">
                <a:latin typeface="+mj-lt"/>
              </a:rPr>
              <a:t>ributů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Použití</a:t>
            </a:r>
            <a:r>
              <a:rPr lang="en-US" b="1" dirty="0">
                <a:solidFill>
                  <a:srgbClr val="E84D3F"/>
                </a:solidFill>
                <a:latin typeface="+mj-lt"/>
              </a:rPr>
              <a:t> </a:t>
            </a:r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editorů slovníků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Grafické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 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sledování</a:t>
            </a:r>
            <a:r>
              <a:rPr lang="en-US" dirty="0">
                <a:latin typeface="+mj-lt"/>
              </a:rPr>
              <a:t> </a:t>
            </a:r>
            <a:r>
              <a:rPr lang="en-US" dirty="0" err="1">
                <a:latin typeface="+mj-lt"/>
              </a:rPr>
              <a:t>toku</a:t>
            </a:r>
            <a:r>
              <a:rPr lang="en-US" dirty="0">
                <a:latin typeface="+mj-lt"/>
              </a:rPr>
              <a:t> </a:t>
            </a:r>
            <a:r>
              <a:rPr lang="en-US" dirty="0" err="1">
                <a:latin typeface="+mj-lt"/>
              </a:rPr>
              <a:t>signálu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Funkce</a:t>
            </a:r>
            <a:r>
              <a:rPr lang="en-US" b="1" dirty="0">
                <a:solidFill>
                  <a:srgbClr val="E84D3F"/>
                </a:solidFill>
                <a:latin typeface="+mj-lt"/>
              </a:rPr>
              <a:t> 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podrobného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 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hlášení</a:t>
            </a:r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(reporty)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Rychlé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tisky</a:t>
            </a:r>
            <a:r>
              <a:rPr lang="en-US" dirty="0">
                <a:latin typeface="+mj-lt"/>
              </a:rPr>
              <a:t> map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pl-PL" dirty="0">
                <a:latin typeface="+mj-lt"/>
              </a:rPr>
              <a:t>Poloautomatický export a import PNI Smallworld (NetStork </a:t>
            </a:r>
            <a:r>
              <a:rPr lang="pl-PL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Import &amp; Export pluginy do PNI</a:t>
            </a:r>
            <a:r>
              <a:rPr lang="pl-PL" dirty="0">
                <a:latin typeface="+mj-lt"/>
              </a:rPr>
              <a:t>)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701DD-A466-4E15-B078-CB7B97C6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91" y="1271350"/>
            <a:ext cx="3598133" cy="27392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15607841"/>
      </p:ext>
    </p:extLst>
  </p:cSld>
  <p:clrMapOvr>
    <a:masterClrMapping/>
  </p:clrMapOvr>
  <p:transition spd="slow" advClick="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přímo v terénu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31</a:t>
            </a:fld>
            <a:endParaRPr lang="en-US">
              <a:latin typeface="+mj-lt"/>
            </a:endParaRPr>
          </a:p>
        </p:txBody>
      </p:sp>
      <p:sp>
        <p:nvSpPr>
          <p:cNvPr id="8" name="Vývojový diagram: magnetický disk 7">
            <a:extLst>
              <a:ext uri="{FF2B5EF4-FFF2-40B4-BE49-F238E27FC236}">
                <a16:creationId xmlns:a16="http://schemas.microsoft.com/office/drawing/2014/main" id="{7D1542FD-53C6-4F8B-8011-A5E45EE65F01}"/>
              </a:ext>
            </a:extLst>
          </p:cNvPr>
          <p:cNvSpPr/>
          <p:nvPr/>
        </p:nvSpPr>
        <p:spPr>
          <a:xfrm>
            <a:off x="2698944" y="4169775"/>
            <a:ext cx="3744416" cy="684844"/>
          </a:xfrm>
          <a:prstGeom prst="flowChartMagneticDisk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Databáze </a:t>
            </a:r>
            <a:r>
              <a:rPr lang="cs-CZ" dirty="0" err="1"/>
              <a:t>Netstork</a:t>
            </a:r>
            <a:endParaRPr lang="cs-CZ" dirty="0"/>
          </a:p>
        </p:txBody>
      </p:sp>
      <p:pic>
        <p:nvPicPr>
          <p:cNvPr id="9" name="Obraz 3" descr="COMPUTER.png">
            <a:extLst>
              <a:ext uri="{FF2B5EF4-FFF2-40B4-BE49-F238E27FC236}">
                <a16:creationId xmlns:a16="http://schemas.microsoft.com/office/drawing/2014/main" id="{6C41492D-63F4-4B0B-BDF4-CBAAAFC312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447" y="3037824"/>
            <a:ext cx="1473221" cy="1289068"/>
          </a:xfrm>
          <a:prstGeom prst="rect">
            <a:avLst/>
          </a:prstGeom>
        </p:spPr>
      </p:pic>
      <p:pic>
        <p:nvPicPr>
          <p:cNvPr id="10" name="Obraz 3" descr="COMPUTER.png">
            <a:extLst>
              <a:ext uri="{FF2B5EF4-FFF2-40B4-BE49-F238E27FC236}">
                <a16:creationId xmlns:a16="http://schemas.microsoft.com/office/drawing/2014/main" id="{1426913D-07E0-4DB5-B891-0E089EC420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834" y="3023113"/>
            <a:ext cx="1473221" cy="1289068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17673E3-0D12-4766-9798-5B4730F89ACC}"/>
              </a:ext>
            </a:extLst>
          </p:cNvPr>
          <p:cNvCxnSpPr/>
          <p:nvPr/>
        </p:nvCxnSpPr>
        <p:spPr>
          <a:xfrm>
            <a:off x="1145550" y="2973617"/>
            <a:ext cx="70283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Obraz 3" descr="strzalka.png">
            <a:extLst>
              <a:ext uri="{FF2B5EF4-FFF2-40B4-BE49-F238E27FC236}">
                <a16:creationId xmlns:a16="http://schemas.microsoft.com/office/drawing/2014/main" id="{05B1E7B8-126B-4B6E-9AF8-10DB00031E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361" y="1473839"/>
            <a:ext cx="1510971" cy="1309772"/>
          </a:xfrm>
          <a:prstGeom prst="rect">
            <a:avLst/>
          </a:prstGeom>
        </p:spPr>
      </p:pic>
      <p:pic>
        <p:nvPicPr>
          <p:cNvPr id="13" name="Obraz 3" descr="strzalka.png">
            <a:extLst>
              <a:ext uri="{FF2B5EF4-FFF2-40B4-BE49-F238E27FC236}">
                <a16:creationId xmlns:a16="http://schemas.microsoft.com/office/drawing/2014/main" id="{B7BDC82C-0578-4F05-98C6-3D92F1EB7B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05661" y="1473839"/>
            <a:ext cx="1146787" cy="1309772"/>
          </a:xfrm>
          <a:prstGeom prst="rect">
            <a:avLst/>
          </a:prstGeom>
        </p:spPr>
      </p:pic>
      <p:pic>
        <p:nvPicPr>
          <p:cNvPr id="14" name="Obraz 5" descr="tablet-kopia.png">
            <a:extLst>
              <a:ext uri="{FF2B5EF4-FFF2-40B4-BE49-F238E27FC236}">
                <a16:creationId xmlns:a16="http://schemas.microsoft.com/office/drawing/2014/main" id="{CFB3A564-6AE4-484E-9151-8784A699FE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064" y="1453989"/>
            <a:ext cx="1497537" cy="1497537"/>
          </a:xfrm>
          <a:prstGeom prst="rect">
            <a:avLst/>
          </a:prstGeom>
        </p:spPr>
      </p:pic>
      <p:pic>
        <p:nvPicPr>
          <p:cNvPr id="15" name="Obraz 7" descr="company_people.png">
            <a:extLst>
              <a:ext uri="{FF2B5EF4-FFF2-40B4-BE49-F238E27FC236}">
                <a16:creationId xmlns:a16="http://schemas.microsoft.com/office/drawing/2014/main" id="{F16A5E54-4868-4A5F-A28D-938C7B766E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932" y="3263260"/>
            <a:ext cx="1315087" cy="859656"/>
          </a:xfrm>
          <a:prstGeom prst="rect">
            <a:avLst/>
          </a:prstGeom>
        </p:spPr>
      </p:pic>
      <p:sp>
        <p:nvSpPr>
          <p:cNvPr id="16" name="Objaśnienie prostokątne 7">
            <a:extLst>
              <a:ext uri="{FF2B5EF4-FFF2-40B4-BE49-F238E27FC236}">
                <a16:creationId xmlns:a16="http://schemas.microsoft.com/office/drawing/2014/main" id="{2D05C277-4BBA-4BBE-BBA4-1D06DE3516C2}"/>
              </a:ext>
            </a:extLst>
          </p:cNvPr>
          <p:cNvSpPr/>
          <p:nvPr/>
        </p:nvSpPr>
        <p:spPr>
          <a:xfrm>
            <a:off x="6975336" y="3199486"/>
            <a:ext cx="1931857" cy="999317"/>
          </a:xfrm>
          <a:prstGeom prst="wedgeRectCallout">
            <a:avLst>
              <a:gd name="adj1" fmla="val -68780"/>
              <a:gd name="adj2" fmla="val -131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/>
              <a:t>Synchronizace úkolu s centrální databází</a:t>
            </a:r>
          </a:p>
        </p:txBody>
      </p:sp>
      <p:sp>
        <p:nvSpPr>
          <p:cNvPr id="17" name="Objaśnienie prostokątne 7">
            <a:extLst>
              <a:ext uri="{FF2B5EF4-FFF2-40B4-BE49-F238E27FC236}">
                <a16:creationId xmlns:a16="http://schemas.microsoft.com/office/drawing/2014/main" id="{EBCBE889-2209-4488-87AD-38A3EB4573E8}"/>
              </a:ext>
            </a:extLst>
          </p:cNvPr>
          <p:cNvSpPr/>
          <p:nvPr/>
        </p:nvSpPr>
        <p:spPr>
          <a:xfrm>
            <a:off x="179621" y="3167989"/>
            <a:ext cx="1931857" cy="999317"/>
          </a:xfrm>
          <a:prstGeom prst="wedgeRectCallout">
            <a:avLst>
              <a:gd name="adj1" fmla="val 63383"/>
              <a:gd name="adj2" fmla="val -1547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/>
              <a:t>Tvorba úlohy evidence dat</a:t>
            </a:r>
          </a:p>
        </p:txBody>
      </p:sp>
      <p:sp>
        <p:nvSpPr>
          <p:cNvPr id="18" name="Prostokąt 15">
            <a:extLst>
              <a:ext uri="{FF2B5EF4-FFF2-40B4-BE49-F238E27FC236}">
                <a16:creationId xmlns:a16="http://schemas.microsoft.com/office/drawing/2014/main" id="{BB49F36F-8F63-4AE0-9D22-860FE4C3A82C}"/>
              </a:ext>
            </a:extLst>
          </p:cNvPr>
          <p:cNvSpPr/>
          <p:nvPr/>
        </p:nvSpPr>
        <p:spPr>
          <a:xfrm>
            <a:off x="2444983" y="932162"/>
            <a:ext cx="2526628" cy="526000"/>
          </a:xfrm>
          <a:prstGeom prst="rect">
            <a:avLst/>
          </a:prstGeom>
          <a:solidFill>
            <a:schemeClr val="bg2">
              <a:alpha val="54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i="1" dirty="0">
              <a:solidFill>
                <a:srgbClr val="1E2A44"/>
              </a:solidFill>
            </a:endParaRPr>
          </a:p>
          <a:p>
            <a:pPr algn="ctr"/>
            <a:endParaRPr lang="pl-PL" i="1" dirty="0">
              <a:solidFill>
                <a:srgbClr val="1E2A44"/>
              </a:solidFill>
            </a:endParaRPr>
          </a:p>
          <a:p>
            <a:pPr algn="ctr"/>
            <a:r>
              <a:rPr lang="pl-PL" sz="1400" i="1" dirty="0">
                <a:solidFill>
                  <a:srgbClr val="1E2A44"/>
                </a:solidFill>
              </a:rPr>
              <a:t>Zakreslení pomocí tabletu nebo notebooku</a:t>
            </a:r>
          </a:p>
          <a:p>
            <a:pPr algn="ctr"/>
            <a:endParaRPr lang="pl-PL" b="1" i="1" dirty="0">
              <a:solidFill>
                <a:srgbClr val="1E2A44"/>
              </a:solidFill>
            </a:endParaRPr>
          </a:p>
          <a:p>
            <a:pPr algn="ctr"/>
            <a:endParaRPr lang="pl-PL" b="1" i="1" dirty="0">
              <a:solidFill>
                <a:srgbClr val="1E2A44"/>
              </a:solidFill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52705B44-9059-4A13-A88E-F05C8A4F21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0503" y="3311304"/>
            <a:ext cx="1034829" cy="58128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6A7F87C-6C26-42E4-98CB-AF1D3937E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0919" y="3300102"/>
            <a:ext cx="1034829" cy="581289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37A88F22-F591-49D4-8F0B-F6358940D3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991" y="1719217"/>
            <a:ext cx="1076928" cy="785827"/>
          </a:xfrm>
          <a:prstGeom prst="rect">
            <a:avLst/>
          </a:prstGeom>
        </p:spPr>
      </p:pic>
      <p:pic>
        <p:nvPicPr>
          <p:cNvPr id="22" name="Obraz 3" descr="czujnik1.png">
            <a:extLst>
              <a:ext uri="{FF2B5EF4-FFF2-40B4-BE49-F238E27FC236}">
                <a16:creationId xmlns:a16="http://schemas.microsoft.com/office/drawing/2014/main" id="{ACA27559-0C80-4972-89FB-CC7D3B1D1D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744" y="1032806"/>
            <a:ext cx="437228" cy="522525"/>
          </a:xfrm>
          <a:prstGeom prst="rect">
            <a:avLst/>
          </a:prstGeom>
        </p:spPr>
      </p:pic>
      <p:sp>
        <p:nvSpPr>
          <p:cNvPr id="23" name="Objaśnienie prostokątne 7">
            <a:extLst>
              <a:ext uri="{FF2B5EF4-FFF2-40B4-BE49-F238E27FC236}">
                <a16:creationId xmlns:a16="http://schemas.microsoft.com/office/drawing/2014/main" id="{3D0E98C2-18C7-4D60-944E-2381CFDE39F2}"/>
              </a:ext>
            </a:extLst>
          </p:cNvPr>
          <p:cNvSpPr/>
          <p:nvPr/>
        </p:nvSpPr>
        <p:spPr>
          <a:xfrm>
            <a:off x="6036058" y="943992"/>
            <a:ext cx="607324" cy="302375"/>
          </a:xfrm>
          <a:prstGeom prst="wedgeRectCallout">
            <a:avLst>
              <a:gd name="adj1" fmla="val -118967"/>
              <a:gd name="adj2" fmla="val 289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/>
              <a:t>GPS</a:t>
            </a:r>
          </a:p>
        </p:txBody>
      </p:sp>
    </p:spTree>
    <p:extLst>
      <p:ext uri="{BB962C8B-B14F-4D97-AF65-F5344CB8AC3E}">
        <p14:creationId xmlns:p14="http://schemas.microsoft.com/office/powerpoint/2010/main" val="153334018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  <p:bldP spid="18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44527C0D-B682-49D3-89C2-D089B1F2EEAA}"/>
              </a:ext>
            </a:extLst>
          </p:cNvPr>
          <p:cNvSpPr/>
          <p:nvPr/>
        </p:nvSpPr>
        <p:spPr>
          <a:xfrm>
            <a:off x="0" y="941045"/>
            <a:ext cx="9144000" cy="3271334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0CDDB4C-92E7-4EAB-BBFB-BD652EA20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id="{FFFD5E18-2329-4FDF-9EBC-E826790067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2627" y="1933030"/>
            <a:ext cx="2603962" cy="24950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1 GHz nebo rychlejší 32-bit (x86) or 64-bit (x64) processor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1 GB RAM (32-bit) or 2 GB RAM (64-bit)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1 GB volného místa na disku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DirectX 9 w/ WDDM 1.0+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25613848-E485-4234-A409-905DDAA132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8606" y="1933031"/>
            <a:ext cx="2638121" cy="24950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Intel Core i5 nebo podobné</a:t>
            </a:r>
            <a:endParaRPr lang="pl-PL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8 GB 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SSD disk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Full HD  monitor</a:t>
            </a:r>
            <a:endParaRPr lang="pl-PL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Jakýkoliv tablet s Windows 7/8/10</a:t>
            </a:r>
            <a:endParaRPr lang="pl-PL" dirty="0">
              <a:cs typeface="Calibri"/>
            </a:endParaRPr>
          </a:p>
        </p:txBody>
      </p:sp>
      <p:sp>
        <p:nvSpPr>
          <p:cNvPr id="21" name="Symbol zastępczy tekstu 20">
            <a:extLst>
              <a:ext uri="{FF2B5EF4-FFF2-40B4-BE49-F238E27FC236}">
                <a16:creationId xmlns:a16="http://schemas.microsoft.com/office/drawing/2014/main" id="{9F64BD77-9BE7-4F85-9F65-BB50C99B1F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err="1">
                <a:latin typeface="Lato"/>
              </a:rPr>
              <a:t>Systémové</a:t>
            </a:r>
            <a:r>
              <a:rPr lang="pl-PL">
                <a:latin typeface="Lato"/>
              </a:rPr>
              <a:t> </a:t>
            </a:r>
            <a:r>
              <a:rPr lang="pl-PL" err="1">
                <a:latin typeface="Lato"/>
              </a:rPr>
              <a:t>nároky</a:t>
            </a:r>
            <a:endParaRPr lang="en-US" err="1"/>
          </a:p>
        </p:txBody>
      </p:sp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A96FC7DA-995D-42E4-AD5C-01EAE06CA7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4120" y="1566386"/>
            <a:ext cx="1847320" cy="3936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solidFill>
                  <a:schemeClr val="accent1">
                    <a:lumMod val="60000"/>
                    <a:lumOff val="40000"/>
                  </a:schemeClr>
                </a:solidFill>
                <a:cs typeface="Calibri"/>
              </a:rPr>
              <a:t>DOPORUČENÉ</a:t>
            </a:r>
          </a:p>
        </p:txBody>
      </p:sp>
      <p:sp>
        <p:nvSpPr>
          <p:cNvPr id="22" name="Symbol zastępczy tekstu 21">
            <a:extLst>
              <a:ext uri="{FF2B5EF4-FFF2-40B4-BE49-F238E27FC236}">
                <a16:creationId xmlns:a16="http://schemas.microsoft.com/office/drawing/2014/main" id="{2E326A07-80E3-43C7-AD42-A14583CCEF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1727" y="1566680"/>
            <a:ext cx="3602182" cy="3814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solidFill>
                  <a:schemeClr val="accent1">
                    <a:lumMod val="60000"/>
                    <a:lumOff val="40000"/>
                  </a:schemeClr>
                </a:solidFill>
              </a:rPr>
              <a:t>MINIMÁLNÍ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23" name="Symbol zastępczy tekstu 22">
            <a:extLst>
              <a:ext uri="{FF2B5EF4-FFF2-40B4-BE49-F238E27FC236}">
                <a16:creationId xmlns:a16="http://schemas.microsoft.com/office/drawing/2014/main" id="{ADFDC876-C8AA-48E1-92A0-DB17BB0B90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1954" y="4366024"/>
            <a:ext cx="7690485" cy="73055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l-PL" err="1"/>
              <a:t>Vzhledem</a:t>
            </a:r>
            <a:r>
              <a:rPr lang="pl-PL" dirty="0"/>
              <a:t> k tomu, </a:t>
            </a:r>
            <a:r>
              <a:rPr lang="pl-PL" err="1"/>
              <a:t>že</a:t>
            </a:r>
            <a:r>
              <a:rPr lang="pl-PL" dirty="0"/>
              <a:t> </a:t>
            </a:r>
            <a:r>
              <a:rPr lang="pl-PL" err="1"/>
              <a:t>obrázky</a:t>
            </a:r>
            <a:r>
              <a:rPr lang="pl-PL" dirty="0"/>
              <a:t> a dokumenty </a:t>
            </a:r>
            <a:r>
              <a:rPr lang="pl-PL" err="1"/>
              <a:t>jsou</a:t>
            </a:r>
            <a:r>
              <a:rPr lang="pl-PL" dirty="0"/>
              <a:t> </a:t>
            </a:r>
            <a:r>
              <a:rPr lang="pl-PL" err="1"/>
              <a:t>uloženy</a:t>
            </a:r>
            <a:r>
              <a:rPr lang="pl-PL" dirty="0"/>
              <a:t> mimo </a:t>
            </a:r>
            <a:r>
              <a:rPr lang="pl-PL" err="1"/>
              <a:t>databázi</a:t>
            </a:r>
            <a:r>
              <a:rPr lang="pl-PL" dirty="0"/>
              <a:t>, </a:t>
            </a:r>
            <a:r>
              <a:rPr lang="pl-PL" err="1"/>
              <a:t>nejsou</a:t>
            </a:r>
            <a:r>
              <a:rPr lang="pl-PL" dirty="0"/>
              <a:t> </a:t>
            </a:r>
            <a:r>
              <a:rPr lang="pl-PL" err="1"/>
              <a:t>překračovány</a:t>
            </a:r>
            <a:r>
              <a:rPr lang="pl-PL" dirty="0">
                <a:solidFill>
                  <a:srgbClr val="FFFFFF"/>
                </a:solidFill>
              </a:rPr>
              <a:t> limity </a:t>
            </a:r>
            <a:r>
              <a:rPr lang="pl-PL" b="1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volně</a:t>
            </a:r>
            <a:r>
              <a:rPr lang="pl-P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l-PL" b="1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dostupného</a:t>
            </a:r>
            <a:r>
              <a:rPr lang="pl-PL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MS SQL</a:t>
            </a:r>
            <a:r>
              <a:rPr lang="pl-PL" dirty="0"/>
              <a:t>, </a:t>
            </a:r>
            <a:r>
              <a:rPr lang="pl-PL" err="1"/>
              <a:t>dokonce</a:t>
            </a:r>
            <a:r>
              <a:rPr lang="pl-PL" dirty="0"/>
              <a:t> ani pro </a:t>
            </a:r>
            <a:r>
              <a:rPr lang="pl-PL" err="1"/>
              <a:t>větší</a:t>
            </a:r>
            <a:r>
              <a:rPr lang="pl-PL" dirty="0"/>
              <a:t> </a:t>
            </a:r>
            <a:r>
              <a:rPr lang="pl-PL" err="1"/>
              <a:t>sítě</a:t>
            </a:r>
            <a:r>
              <a:rPr lang="pl-PL" dirty="0"/>
              <a:t> a </a:t>
            </a:r>
            <a:r>
              <a:rPr lang="pl-PL" err="1"/>
              <a:t>více</a:t>
            </a:r>
            <a:r>
              <a:rPr lang="pl-PL" dirty="0"/>
              <a:t> </a:t>
            </a:r>
            <a:r>
              <a:rPr lang="pl-PL" err="1"/>
              <a:t>uživatelských</a:t>
            </a:r>
            <a:r>
              <a:rPr lang="pl-PL" dirty="0"/>
              <a:t> </a:t>
            </a:r>
            <a:r>
              <a:rPr lang="pl-PL" err="1"/>
              <a:t>implementací</a:t>
            </a:r>
            <a:r>
              <a:rPr lang="pl-PL" dirty="0"/>
              <a:t> </a:t>
            </a:r>
            <a:r>
              <a:rPr lang="pl-PL" err="1"/>
              <a:t>systému</a:t>
            </a:r>
            <a:r>
              <a:rPr lang="pl-PL" dirty="0"/>
              <a:t>. 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12" name="Symbol zastępczy tekstu 5">
            <a:extLst>
              <a:ext uri="{FF2B5EF4-FFF2-40B4-BE49-F238E27FC236}">
                <a16:creationId xmlns:a16="http://schemas.microsoft.com/office/drawing/2014/main" id="{E4307E01-47DF-4FFC-AB46-09E13B84F1E4}"/>
              </a:ext>
            </a:extLst>
          </p:cNvPr>
          <p:cNvSpPr txBox="1">
            <a:spLocks/>
          </p:cNvSpPr>
          <p:nvPr/>
        </p:nvSpPr>
        <p:spPr>
          <a:xfrm>
            <a:off x="6294562" y="1961437"/>
            <a:ext cx="2616811" cy="18333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MS Windows 7,8 &amp;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Starší verze NetStorku (již nepodporované) jsou také kompatibilní s Windows XP</a:t>
            </a:r>
            <a:endParaRPr lang="pl-PL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Obecné požadavky SQL Serveru jsou k dispozici </a:t>
            </a:r>
            <a:r>
              <a:rPr lang="en-US" b="1" dirty="0">
                <a:solidFill>
                  <a:srgbClr val="27344A"/>
                </a:solidFill>
                <a:hlinkClick r:id="rId3"/>
              </a:rPr>
              <a:t>zde</a:t>
            </a:r>
            <a:endParaRPr lang="pl-PL" b="1" dirty="0">
              <a:solidFill>
                <a:srgbClr val="27344A"/>
              </a:solidFill>
            </a:endParaRPr>
          </a:p>
        </p:txBody>
      </p:sp>
      <p:sp>
        <p:nvSpPr>
          <p:cNvPr id="13" name="Symbol zastępczy tekstu 19">
            <a:extLst>
              <a:ext uri="{FF2B5EF4-FFF2-40B4-BE49-F238E27FC236}">
                <a16:creationId xmlns:a16="http://schemas.microsoft.com/office/drawing/2014/main" id="{D0A14A7A-27A6-4D00-945A-8BF0EF1E01F0}"/>
              </a:ext>
            </a:extLst>
          </p:cNvPr>
          <p:cNvSpPr txBox="1">
            <a:spLocks/>
          </p:cNvSpPr>
          <p:nvPr/>
        </p:nvSpPr>
        <p:spPr>
          <a:xfrm>
            <a:off x="6559180" y="1254520"/>
            <a:ext cx="1847320" cy="6967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E3453E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>
                <a:solidFill>
                  <a:schemeClr val="accent1">
                    <a:lumMod val="60000"/>
                    <a:lumOff val="40000"/>
                  </a:schemeClr>
                </a:solidFill>
              </a:rPr>
              <a:t>SOFTWAROVÉ NÁROKY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14" name="Symbol zastępczy tekstu 19">
            <a:extLst>
              <a:ext uri="{FF2B5EF4-FFF2-40B4-BE49-F238E27FC236}">
                <a16:creationId xmlns:a16="http://schemas.microsoft.com/office/drawing/2014/main" id="{1D3E4840-8719-4774-A2D3-98604587A0D7}"/>
              </a:ext>
            </a:extLst>
          </p:cNvPr>
          <p:cNvSpPr txBox="1">
            <a:spLocks/>
          </p:cNvSpPr>
          <p:nvPr/>
        </p:nvSpPr>
        <p:spPr>
          <a:xfrm>
            <a:off x="1693506" y="1251787"/>
            <a:ext cx="2878494" cy="3936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E3453E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>
                <a:solidFill>
                  <a:schemeClr val="accent1">
                    <a:lumMod val="60000"/>
                    <a:lumOff val="40000"/>
                  </a:schemeClr>
                </a:solidFill>
              </a:rPr>
              <a:t>HARDWARE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cs typeface="Calibri"/>
            </a:endParaRPr>
          </a:p>
        </p:txBody>
      </p:sp>
      <p:pic>
        <p:nvPicPr>
          <p:cNvPr id="15" name="Obraz 6">
            <a:extLst>
              <a:ext uri="{FF2B5EF4-FFF2-40B4-BE49-F238E27FC236}">
                <a16:creationId xmlns:a16="http://schemas.microsoft.com/office/drawing/2014/main" id="{E6AB51F5-5DBC-4C10-B684-2B5F6564CD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127" y="1885219"/>
            <a:ext cx="346423" cy="1980286"/>
          </a:xfrm>
          <a:prstGeom prst="rect">
            <a:avLst/>
          </a:prstGeom>
        </p:spPr>
      </p:pic>
      <p:pic>
        <p:nvPicPr>
          <p:cNvPr id="16" name="Obraz 6">
            <a:extLst>
              <a:ext uri="{FF2B5EF4-FFF2-40B4-BE49-F238E27FC236}">
                <a16:creationId xmlns:a16="http://schemas.microsoft.com/office/drawing/2014/main" id="{19F2B35B-0DC9-4625-B363-D67126666F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654" y="1911935"/>
            <a:ext cx="346423" cy="198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37476"/>
      </p:ext>
    </p:extLst>
  </p:cSld>
  <p:clrMapOvr>
    <a:masterClrMapping/>
  </p:clrMapOvr>
  <p:transition spd="slow" advClick="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6D4CC081-E326-4447-BFB1-F69C2A677E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2400">
                <a:solidFill>
                  <a:schemeClr val="accent1">
                    <a:lumMod val="60000"/>
                    <a:lumOff val="40000"/>
                  </a:schemeClr>
                </a:solidFill>
                <a:latin typeface="Lato"/>
              </a:rPr>
              <a:t>150+</a:t>
            </a:r>
            <a:r>
              <a:rPr lang="pl-PL" sz="2400" dirty="0">
                <a:latin typeface="Lato"/>
              </a:rPr>
              <a:t> </a:t>
            </a:r>
            <a:r>
              <a:rPr lang="pl-PL" sz="1800" dirty="0">
                <a:latin typeface="Lato"/>
              </a:rPr>
              <a:t> </a:t>
            </a:r>
            <a:r>
              <a:rPr lang="pl-PL" sz="2000" err="1">
                <a:latin typeface="Calibri"/>
                <a:cs typeface="Calibri"/>
              </a:rPr>
              <a:t>operátorů</a:t>
            </a:r>
            <a:r>
              <a:rPr lang="pl-PL" sz="2000">
                <a:latin typeface="Calibri"/>
                <a:cs typeface="Calibri"/>
              </a:rPr>
              <a:t> </a:t>
            </a:r>
            <a:r>
              <a:rPr lang="pl-PL" sz="2000" err="1">
                <a:latin typeface="Calibri"/>
                <a:cs typeface="Calibri"/>
              </a:rPr>
              <a:t>důvěřujících</a:t>
            </a:r>
            <a:r>
              <a:rPr lang="pl-PL" sz="2000">
                <a:latin typeface="Calibri"/>
                <a:cs typeface="Calibri"/>
              </a:rPr>
              <a:t> </a:t>
            </a:r>
            <a:r>
              <a:rPr lang="pl-PL" sz="2000" err="1">
                <a:latin typeface="Calibri"/>
                <a:cs typeface="Calibri"/>
              </a:rPr>
              <a:t>netstorku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4EC27DE-B9BE-46F6-9F11-5AA36A0A61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9460" y="1003485"/>
            <a:ext cx="261379" cy="26137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C9B7569-1040-4392-A656-D1B4E92817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508" y="2264946"/>
            <a:ext cx="267594" cy="2675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43C9090-6580-434B-A8FC-A27E165F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97" y="1911282"/>
            <a:ext cx="519432" cy="14641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CA868A8-F3BE-407C-B673-2E0E4F3D8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97" y="2671153"/>
            <a:ext cx="566408" cy="10166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42DEE49-F0A9-4FA7-B9DC-EB384D0096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426" y="3067650"/>
            <a:ext cx="555183" cy="1679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D010DDA-A9D3-4B7A-ACF9-CEC890D0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26" y="3530136"/>
            <a:ext cx="600812" cy="16783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D30D535-BD33-41A4-8F75-7F026900E57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026" y="1085930"/>
            <a:ext cx="566407" cy="14160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AD463C3-B960-4525-9745-8053F30ED7C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0080" y="1556836"/>
            <a:ext cx="566407" cy="11522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59F2CD1-1A53-45A0-9AD5-0DA1701DE8A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637" y="1892925"/>
            <a:ext cx="434009" cy="17360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2AB3B24-6C42-4A61-ABE1-22A8E316F7E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688" y="2638780"/>
            <a:ext cx="646643" cy="145495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6717E44-4E06-4590-BD37-0C7DD976107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9212" y="2979994"/>
            <a:ext cx="312703" cy="31270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3DBDA9A4-DCFB-4973-922E-DCD23ECF0BE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0080" y="3563778"/>
            <a:ext cx="511804" cy="8159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E6AAB57F-2C23-452A-979A-81FCFF92C82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583" y="3971447"/>
            <a:ext cx="704526" cy="163109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8932B21B-A9A3-4A82-95F0-8A65EA33A99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7011" y="995723"/>
            <a:ext cx="697160" cy="283513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75780295-5EC4-444F-88AB-B8634ED76E1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3820" y="1516487"/>
            <a:ext cx="481557" cy="121994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FF732CF3-F0F2-4FEE-A28A-BC5107D75FE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596" y="1940760"/>
            <a:ext cx="566407" cy="132235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D15DBBA8-E848-496C-85C0-F04DDD1F57AB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056" y="2238341"/>
            <a:ext cx="218288" cy="259443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CD68B942-5DA6-4E09-9A2E-AA64772A39E8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8309" y="2630579"/>
            <a:ext cx="566405" cy="132299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E5EAF019-D65E-4EB7-9B82-EEE7344FBBF8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8540" y="3032202"/>
            <a:ext cx="542352" cy="222792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A152F5AF-156C-4DBA-8736-F4C3307BE86D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5444" y="3470780"/>
            <a:ext cx="425448" cy="26809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3966A304-2D23-4489-BA13-889C1663B39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0628" y="1556836"/>
            <a:ext cx="857175" cy="83080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82FF2730-873B-47EE-B94B-395EEE54B375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0464" y="1050652"/>
            <a:ext cx="454396" cy="212998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799D47C2-2ABA-43BD-B89B-4255E310C926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4314" y="1928404"/>
            <a:ext cx="566407" cy="123245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3B245454-250A-409C-9EFA-7AEDA541D8EE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5123" y="2214099"/>
            <a:ext cx="532773" cy="169135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2F7CF524-55BC-4B39-804D-6EC30919A8CA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4872" y="2642246"/>
            <a:ext cx="605287" cy="195902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FDE7348E-5042-49AA-8792-6684DAD29078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6115" y="3014825"/>
            <a:ext cx="716253" cy="240169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8A5E0B06-4B0E-49CF-A082-854968D17404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581" y="4389651"/>
            <a:ext cx="566405" cy="179403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B82C4604-7993-435D-B0D0-D4CA99AC7976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6673" y="4013333"/>
            <a:ext cx="566407" cy="130273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F82A4BC3-63E6-4B61-B4FB-1D0E2403926D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7371" y="1026479"/>
            <a:ext cx="490875" cy="212998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9F480FA1-14C0-45ED-AB5E-277D6955CED9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0808" y="1454049"/>
            <a:ext cx="406108" cy="312703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8054D671-E291-4B92-B3F1-2071EFAA7DE0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0419" y="1926211"/>
            <a:ext cx="726886" cy="163318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2649DE93-DEE9-4D29-88B0-744899E27233}"/>
              </a:ext>
            </a:extLst>
          </p:cNvPr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8931" y="1022822"/>
            <a:ext cx="566407" cy="163320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103A9EF4-A083-434D-94AA-CFEF28E1F20F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4716" y="2633115"/>
            <a:ext cx="566405" cy="144316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2739ED4B-8B0B-4381-954A-5E8E81BBB296}"/>
              </a:ext>
            </a:extLst>
          </p:cNvPr>
          <p:cNvPicPr>
            <a:picLocks noChangeAspect="1"/>
          </p:cNvPicPr>
          <p:nvPr/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4378" y="3100565"/>
            <a:ext cx="410747" cy="109383"/>
          </a:xfrm>
          <a:prstGeom prst="rect">
            <a:avLst/>
          </a:prstGeom>
        </p:spPr>
      </p:pic>
      <p:pic>
        <p:nvPicPr>
          <p:cNvPr id="44" name="Obraz 43">
            <a:extLst>
              <a:ext uri="{FF2B5EF4-FFF2-40B4-BE49-F238E27FC236}">
                <a16:creationId xmlns:a16="http://schemas.microsoft.com/office/drawing/2014/main" id="{7224B86E-18F3-4914-8FBA-31C860F76882}"/>
              </a:ext>
            </a:extLst>
          </p:cNvPr>
          <p:cNvPicPr>
            <a:picLocks noChangeAspect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9405" y="3466224"/>
            <a:ext cx="566405" cy="230338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7A66DE5A-619E-4D87-8A18-CC9406C6543C}"/>
              </a:ext>
            </a:extLst>
          </p:cNvPr>
          <p:cNvPicPr>
            <a:picLocks noChangeAspect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0542" y="3940888"/>
            <a:ext cx="354841" cy="312703"/>
          </a:xfrm>
          <a:prstGeom prst="rect">
            <a:avLst/>
          </a:prstGeom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E3BF94C1-5CA4-4AE7-B371-A70C8EB96783}"/>
              </a:ext>
            </a:extLst>
          </p:cNvPr>
          <p:cNvPicPr>
            <a:picLocks noChangeAspect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7161" y="1100130"/>
            <a:ext cx="566406" cy="88736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71CE59B3-090A-4A7D-8C89-AADFDC2512D0}"/>
              </a:ext>
            </a:extLst>
          </p:cNvPr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8429" y="1554567"/>
            <a:ext cx="566405" cy="134049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0A0E072D-C1B9-4498-B127-AD95F5535FA7}"/>
              </a:ext>
            </a:extLst>
          </p:cNvPr>
          <p:cNvPicPr>
            <a:picLocks noChangeAspect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8429" y="1962738"/>
            <a:ext cx="566405" cy="121689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E8FEB2BD-02B8-42F4-8AC4-560B839BA4E4}"/>
              </a:ext>
            </a:extLst>
          </p:cNvPr>
          <p:cNvPicPr>
            <a:picLocks noChangeAspect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8429" y="2254154"/>
            <a:ext cx="566405" cy="172384"/>
          </a:xfrm>
          <a:prstGeom prst="rect">
            <a:avLst/>
          </a:prstGeom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C48C64FE-913F-424F-A7E9-51764FC48DEA}"/>
              </a:ext>
            </a:extLst>
          </p:cNvPr>
          <p:cNvPicPr>
            <a:picLocks noChangeAspect="1"/>
          </p:cNvPicPr>
          <p:nvPr/>
        </p:nvPicPr>
        <p:blipFill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8429" y="2676854"/>
            <a:ext cx="566408" cy="107421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B497629F-749C-48C6-8FC0-96FDC234D377}"/>
              </a:ext>
            </a:extLst>
          </p:cNvPr>
          <p:cNvPicPr>
            <a:picLocks noChangeAspect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6001" y="3053380"/>
            <a:ext cx="410748" cy="195952"/>
          </a:xfrm>
          <a:prstGeom prst="rect">
            <a:avLst/>
          </a:prstGeom>
        </p:spPr>
      </p:pic>
      <p:pic>
        <p:nvPicPr>
          <p:cNvPr id="52" name="Obraz 51">
            <a:extLst>
              <a:ext uri="{FF2B5EF4-FFF2-40B4-BE49-F238E27FC236}">
                <a16:creationId xmlns:a16="http://schemas.microsoft.com/office/drawing/2014/main" id="{11C4F5F1-9B22-4D4F-AF81-E173E81F426B}"/>
              </a:ext>
            </a:extLst>
          </p:cNvPr>
          <p:cNvPicPr>
            <a:picLocks noChangeAspect="1"/>
          </p:cNvPicPr>
          <p:nvPr/>
        </p:nvPicPr>
        <p:blipFill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8429" y="3512303"/>
            <a:ext cx="566405" cy="162115"/>
          </a:xfrm>
          <a:prstGeom prst="rect">
            <a:avLst/>
          </a:prstGeom>
        </p:spPr>
      </p:pic>
      <p:pic>
        <p:nvPicPr>
          <p:cNvPr id="53" name="Obraz 52">
            <a:extLst>
              <a:ext uri="{FF2B5EF4-FFF2-40B4-BE49-F238E27FC236}">
                <a16:creationId xmlns:a16="http://schemas.microsoft.com/office/drawing/2014/main" id="{F9E7AD7A-C62C-460A-83F6-D7A91B06DFA1}"/>
              </a:ext>
            </a:extLst>
          </p:cNvPr>
          <p:cNvPicPr>
            <a:picLocks noChangeAspect="1"/>
          </p:cNvPicPr>
          <p:nvPr/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8429" y="4041021"/>
            <a:ext cx="566406" cy="158593"/>
          </a:xfrm>
          <a:prstGeom prst="rect">
            <a:avLst/>
          </a:prstGeom>
        </p:spPr>
      </p:pic>
      <p:pic>
        <p:nvPicPr>
          <p:cNvPr id="54" name="Obraz 53">
            <a:extLst>
              <a:ext uri="{FF2B5EF4-FFF2-40B4-BE49-F238E27FC236}">
                <a16:creationId xmlns:a16="http://schemas.microsoft.com/office/drawing/2014/main" id="{8184CB27-EB46-4254-81CA-C4F628A3DBE4}"/>
              </a:ext>
            </a:extLst>
          </p:cNvPr>
          <p:cNvPicPr>
            <a:picLocks noChangeAspect="1"/>
          </p:cNvPicPr>
          <p:nvPr/>
        </p:nvPicPr>
        <p:blipFill>
          <a:blip r:embed="rId4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0082" y="1065892"/>
            <a:ext cx="566405" cy="191668"/>
          </a:xfrm>
          <a:prstGeom prst="rect">
            <a:avLst/>
          </a:prstGeom>
        </p:spPr>
      </p:pic>
      <p:pic>
        <p:nvPicPr>
          <p:cNvPr id="55" name="Obraz 54">
            <a:extLst>
              <a:ext uri="{FF2B5EF4-FFF2-40B4-BE49-F238E27FC236}">
                <a16:creationId xmlns:a16="http://schemas.microsoft.com/office/drawing/2014/main" id="{D7AD3FD5-5B87-4631-98FB-136A833192C5}"/>
              </a:ext>
            </a:extLst>
          </p:cNvPr>
          <p:cNvPicPr>
            <a:picLocks noChangeAspect="1"/>
          </p:cNvPicPr>
          <p:nvPr/>
        </p:nvPicPr>
        <p:blipFill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9813" y="1556836"/>
            <a:ext cx="566406" cy="98505"/>
          </a:xfrm>
          <a:prstGeom prst="rect">
            <a:avLst/>
          </a:prstGeom>
        </p:spPr>
      </p:pic>
      <p:pic>
        <p:nvPicPr>
          <p:cNvPr id="56" name="Obraz 55">
            <a:extLst>
              <a:ext uri="{FF2B5EF4-FFF2-40B4-BE49-F238E27FC236}">
                <a16:creationId xmlns:a16="http://schemas.microsoft.com/office/drawing/2014/main" id="{70878908-A3C4-40B0-BE43-1AFC2FEA6309}"/>
              </a:ext>
            </a:extLst>
          </p:cNvPr>
          <p:cNvPicPr>
            <a:picLocks noChangeAspect="1"/>
          </p:cNvPicPr>
          <p:nvPr/>
        </p:nvPicPr>
        <p:blipFill>
          <a:blip r:embed="rId4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7516" y="2289511"/>
            <a:ext cx="512565" cy="192212"/>
          </a:xfrm>
          <a:prstGeom prst="rect">
            <a:avLst/>
          </a:prstGeom>
        </p:spPr>
      </p:pic>
      <p:pic>
        <p:nvPicPr>
          <p:cNvPr id="57" name="Obraz 56">
            <a:extLst>
              <a:ext uri="{FF2B5EF4-FFF2-40B4-BE49-F238E27FC236}">
                <a16:creationId xmlns:a16="http://schemas.microsoft.com/office/drawing/2014/main" id="{6D6DC3DC-5031-4EE6-BB32-B0B5CE739A26}"/>
              </a:ext>
            </a:extLst>
          </p:cNvPr>
          <p:cNvPicPr>
            <a:picLocks noChangeAspect="1"/>
          </p:cNvPicPr>
          <p:nvPr/>
        </p:nvPicPr>
        <p:blipFill>
          <a:blip r:embed="rId5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6948" y="2290317"/>
            <a:ext cx="566405" cy="113280"/>
          </a:xfrm>
          <a:prstGeom prst="rect">
            <a:avLst/>
          </a:prstGeom>
        </p:spPr>
      </p:pic>
      <p:pic>
        <p:nvPicPr>
          <p:cNvPr id="59" name="Obraz 58">
            <a:extLst>
              <a:ext uri="{FF2B5EF4-FFF2-40B4-BE49-F238E27FC236}">
                <a16:creationId xmlns:a16="http://schemas.microsoft.com/office/drawing/2014/main" id="{C41AEC6C-386F-4D54-90E9-1543E28927D2}"/>
              </a:ext>
            </a:extLst>
          </p:cNvPr>
          <p:cNvPicPr>
            <a:picLocks noChangeAspect="1"/>
          </p:cNvPicPr>
          <p:nvPr/>
        </p:nvPicPr>
        <p:blipFill>
          <a:blip r:embed="rId5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6948" y="3076604"/>
            <a:ext cx="566405" cy="185297"/>
          </a:xfrm>
          <a:prstGeom prst="rect">
            <a:avLst/>
          </a:prstGeom>
        </p:spPr>
      </p:pic>
      <p:pic>
        <p:nvPicPr>
          <p:cNvPr id="60" name="Obraz 59">
            <a:extLst>
              <a:ext uri="{FF2B5EF4-FFF2-40B4-BE49-F238E27FC236}">
                <a16:creationId xmlns:a16="http://schemas.microsoft.com/office/drawing/2014/main" id="{5929DA7D-9EDD-4FF0-BEF2-23086A663EA1}"/>
              </a:ext>
            </a:extLst>
          </p:cNvPr>
          <p:cNvPicPr>
            <a:picLocks noChangeAspect="1"/>
          </p:cNvPicPr>
          <p:nvPr/>
        </p:nvPicPr>
        <p:blipFill>
          <a:blip r:embed="rId5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1059" y="3466224"/>
            <a:ext cx="566405" cy="230338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54D59969-E24C-4883-B6E2-1D377A9581A1}"/>
              </a:ext>
            </a:extLst>
          </p:cNvPr>
          <p:cNvPicPr>
            <a:picLocks noChangeAspect="1"/>
          </p:cNvPicPr>
          <p:nvPr/>
        </p:nvPicPr>
        <p:blipFill>
          <a:blip r:embed="rId5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3442" y="4038563"/>
            <a:ext cx="410748" cy="117355"/>
          </a:xfrm>
          <a:prstGeom prst="rect">
            <a:avLst/>
          </a:prstGeom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CE927C5C-4205-4000-91E7-70AF5C2EE5D5}"/>
              </a:ext>
            </a:extLst>
          </p:cNvPr>
          <p:cNvPicPr>
            <a:picLocks noChangeAspect="1"/>
          </p:cNvPicPr>
          <p:nvPr/>
        </p:nvPicPr>
        <p:blipFill>
          <a:blip r:embed="rId5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3502" y="1014545"/>
            <a:ext cx="566406" cy="244932"/>
          </a:xfrm>
          <a:prstGeom prst="rect">
            <a:avLst/>
          </a:prstGeom>
        </p:spPr>
      </p:pic>
      <p:pic>
        <p:nvPicPr>
          <p:cNvPr id="63" name="Obraz 62">
            <a:extLst>
              <a:ext uri="{FF2B5EF4-FFF2-40B4-BE49-F238E27FC236}">
                <a16:creationId xmlns:a16="http://schemas.microsoft.com/office/drawing/2014/main" id="{BB513B32-F07B-48FB-A3EF-2AA59FC3153D}"/>
              </a:ext>
            </a:extLst>
          </p:cNvPr>
          <p:cNvPicPr>
            <a:picLocks noChangeAspect="1"/>
          </p:cNvPicPr>
          <p:nvPr/>
        </p:nvPicPr>
        <p:blipFill>
          <a:blip r:embed="rId5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3502" y="1474402"/>
            <a:ext cx="566405" cy="201388"/>
          </a:xfrm>
          <a:prstGeom prst="rect">
            <a:avLst/>
          </a:prstGeom>
        </p:spPr>
      </p:pic>
      <p:pic>
        <p:nvPicPr>
          <p:cNvPr id="64" name="Obraz 63">
            <a:extLst>
              <a:ext uri="{FF2B5EF4-FFF2-40B4-BE49-F238E27FC236}">
                <a16:creationId xmlns:a16="http://schemas.microsoft.com/office/drawing/2014/main" id="{D25B2ADA-C159-42DC-8E50-C4708B7845DD}"/>
              </a:ext>
            </a:extLst>
          </p:cNvPr>
          <p:cNvPicPr>
            <a:picLocks noChangeAspect="1"/>
          </p:cNvPicPr>
          <p:nvPr/>
        </p:nvPicPr>
        <p:blipFill>
          <a:blip r:embed="rId5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3708" y="1880859"/>
            <a:ext cx="566405" cy="206748"/>
          </a:xfrm>
          <a:prstGeom prst="rect">
            <a:avLst/>
          </a:prstGeom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17DCD924-84FF-4D99-B7CE-C6279E6A97A6}"/>
              </a:ext>
            </a:extLst>
          </p:cNvPr>
          <p:cNvPicPr>
            <a:picLocks noChangeAspect="1"/>
          </p:cNvPicPr>
          <p:nvPr/>
        </p:nvPicPr>
        <p:blipFill>
          <a:blip r:embed="rId5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7372" y="2235013"/>
            <a:ext cx="566406" cy="152055"/>
          </a:xfrm>
          <a:prstGeom prst="rect">
            <a:avLst/>
          </a:prstGeom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6712E994-4EB0-4E51-8633-895C5826220A}"/>
              </a:ext>
            </a:extLst>
          </p:cNvPr>
          <p:cNvPicPr>
            <a:picLocks noChangeAspect="1"/>
          </p:cNvPicPr>
          <p:nvPr/>
        </p:nvPicPr>
        <p:blipFill>
          <a:blip r:embed="rId5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9248" y="2581626"/>
            <a:ext cx="392629" cy="226767"/>
          </a:xfrm>
          <a:prstGeom prst="rect">
            <a:avLst/>
          </a:prstGeom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id="{6C9C9C93-8771-4CAE-8206-9FF85A1670C3}"/>
              </a:ext>
            </a:extLst>
          </p:cNvPr>
          <p:cNvPicPr>
            <a:picLocks noChangeAspect="1"/>
          </p:cNvPicPr>
          <p:nvPr/>
        </p:nvPicPr>
        <p:blipFill>
          <a:blip r:embed="rId5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1130" y="2995473"/>
            <a:ext cx="410747" cy="175319"/>
          </a:xfrm>
          <a:prstGeom prst="rect">
            <a:avLst/>
          </a:prstGeom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id="{7AFA1B63-294B-40D1-946E-A58C6ED29B17}"/>
              </a:ext>
            </a:extLst>
          </p:cNvPr>
          <p:cNvPicPr>
            <a:picLocks noChangeAspect="1"/>
          </p:cNvPicPr>
          <p:nvPr/>
        </p:nvPicPr>
        <p:blipFill>
          <a:blip r:embed="rId6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623" y="3464938"/>
            <a:ext cx="566405" cy="183438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CBC1F690-C8D9-4A3D-93D9-5099DE93F0BA}"/>
              </a:ext>
            </a:extLst>
          </p:cNvPr>
          <p:cNvPicPr>
            <a:picLocks noChangeAspect="1"/>
          </p:cNvPicPr>
          <p:nvPr/>
        </p:nvPicPr>
        <p:blipFill>
          <a:blip r:embed="rId6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0871" y="3965674"/>
            <a:ext cx="410748" cy="206633"/>
          </a:xfrm>
          <a:prstGeom prst="rect">
            <a:avLst/>
          </a:prstGeom>
        </p:spPr>
      </p:pic>
      <p:pic>
        <p:nvPicPr>
          <p:cNvPr id="70" name="Obraz 69">
            <a:extLst>
              <a:ext uri="{FF2B5EF4-FFF2-40B4-BE49-F238E27FC236}">
                <a16:creationId xmlns:a16="http://schemas.microsoft.com/office/drawing/2014/main" id="{BFA5094E-4439-464A-93EA-37F8D5D7559D}"/>
              </a:ext>
            </a:extLst>
          </p:cNvPr>
          <p:cNvPicPr>
            <a:picLocks noChangeAspect="1"/>
          </p:cNvPicPr>
          <p:nvPr/>
        </p:nvPicPr>
        <p:blipFill>
          <a:blip r:embed="rId6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1644" y="1066852"/>
            <a:ext cx="474201" cy="214234"/>
          </a:xfrm>
          <a:prstGeom prst="rect">
            <a:avLst/>
          </a:prstGeom>
        </p:spPr>
      </p:pic>
      <p:pic>
        <p:nvPicPr>
          <p:cNvPr id="71" name="Obraz 70">
            <a:extLst>
              <a:ext uri="{FF2B5EF4-FFF2-40B4-BE49-F238E27FC236}">
                <a16:creationId xmlns:a16="http://schemas.microsoft.com/office/drawing/2014/main" id="{1B4D9222-A23A-4E72-817C-6D67AD10449E}"/>
              </a:ext>
            </a:extLst>
          </p:cNvPr>
          <p:cNvPicPr>
            <a:picLocks noChangeAspect="1"/>
          </p:cNvPicPr>
          <p:nvPr/>
        </p:nvPicPr>
        <p:blipFill>
          <a:blip r:embed="rId6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5796" y="1478786"/>
            <a:ext cx="258600" cy="201388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E3DBB6E8-015A-436F-B355-F628F9E28BAF}"/>
              </a:ext>
            </a:extLst>
          </p:cNvPr>
          <p:cNvPicPr>
            <a:picLocks noChangeAspect="1"/>
          </p:cNvPicPr>
          <p:nvPr/>
        </p:nvPicPr>
        <p:blipFill>
          <a:blip r:embed="rId6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1795" y="1879860"/>
            <a:ext cx="398728" cy="206748"/>
          </a:xfrm>
          <a:prstGeom prst="rect">
            <a:avLst/>
          </a:prstGeom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C1455A27-690D-43DE-8779-8375949A19A9}"/>
              </a:ext>
            </a:extLst>
          </p:cNvPr>
          <p:cNvPicPr>
            <a:picLocks noChangeAspect="1"/>
          </p:cNvPicPr>
          <p:nvPr/>
        </p:nvPicPr>
        <p:blipFill>
          <a:blip r:embed="rId6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6981" y="2213484"/>
            <a:ext cx="506850" cy="152055"/>
          </a:xfrm>
          <a:prstGeom prst="rect">
            <a:avLst/>
          </a:prstGeom>
        </p:spPr>
      </p:pic>
      <p:pic>
        <p:nvPicPr>
          <p:cNvPr id="74" name="Obraz 73">
            <a:extLst>
              <a:ext uri="{FF2B5EF4-FFF2-40B4-BE49-F238E27FC236}">
                <a16:creationId xmlns:a16="http://schemas.microsoft.com/office/drawing/2014/main" id="{AF1FC076-F7E2-43AA-8266-4FBF0955BE38}"/>
              </a:ext>
            </a:extLst>
          </p:cNvPr>
          <p:cNvPicPr>
            <a:picLocks noChangeAspect="1"/>
          </p:cNvPicPr>
          <p:nvPr/>
        </p:nvPicPr>
        <p:blipFill>
          <a:blip r:embed="rId6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5990" y="2629857"/>
            <a:ext cx="541420" cy="102894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E1BF959D-7184-46E2-8DD5-63C0EEB76712}"/>
              </a:ext>
            </a:extLst>
          </p:cNvPr>
          <p:cNvPicPr>
            <a:picLocks noChangeAspect="1"/>
          </p:cNvPicPr>
          <p:nvPr/>
        </p:nvPicPr>
        <p:blipFill>
          <a:blip r:embed="rId6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1787" y="3040065"/>
            <a:ext cx="566405" cy="123476"/>
          </a:xfrm>
          <a:prstGeom prst="rect">
            <a:avLst/>
          </a:prstGeom>
        </p:spPr>
      </p:pic>
      <p:pic>
        <p:nvPicPr>
          <p:cNvPr id="77" name="Obraz 76">
            <a:extLst>
              <a:ext uri="{FF2B5EF4-FFF2-40B4-BE49-F238E27FC236}">
                <a16:creationId xmlns:a16="http://schemas.microsoft.com/office/drawing/2014/main" id="{8801A52A-20F5-45A2-B244-8C7007FF1358}"/>
              </a:ext>
            </a:extLst>
          </p:cNvPr>
          <p:cNvPicPr>
            <a:picLocks noChangeAspect="1"/>
          </p:cNvPicPr>
          <p:nvPr/>
        </p:nvPicPr>
        <p:blipFill>
          <a:blip r:embed="rId6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2112" y="3978688"/>
            <a:ext cx="566407" cy="138570"/>
          </a:xfrm>
          <a:prstGeom prst="rect">
            <a:avLst/>
          </a:prstGeom>
        </p:spPr>
      </p:pic>
      <p:pic>
        <p:nvPicPr>
          <p:cNvPr id="78" name="Obraz 77">
            <a:extLst>
              <a:ext uri="{FF2B5EF4-FFF2-40B4-BE49-F238E27FC236}">
                <a16:creationId xmlns:a16="http://schemas.microsoft.com/office/drawing/2014/main" id="{18E6194A-8F56-474C-AC09-887FFE152D16}"/>
              </a:ext>
            </a:extLst>
          </p:cNvPr>
          <p:cNvPicPr>
            <a:picLocks noChangeAspect="1"/>
          </p:cNvPicPr>
          <p:nvPr/>
        </p:nvPicPr>
        <p:blipFill>
          <a:blip r:embed="rId6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4352" y="3940888"/>
            <a:ext cx="635402" cy="237217"/>
          </a:xfrm>
          <a:prstGeom prst="rect">
            <a:avLst/>
          </a:prstGeom>
        </p:spPr>
      </p:pic>
      <p:pic>
        <p:nvPicPr>
          <p:cNvPr id="79" name="Obraz 78">
            <a:extLst>
              <a:ext uri="{FF2B5EF4-FFF2-40B4-BE49-F238E27FC236}">
                <a16:creationId xmlns:a16="http://schemas.microsoft.com/office/drawing/2014/main" id="{7C6C55CA-0366-4D58-BA54-07857D893EFD}"/>
              </a:ext>
            </a:extLst>
          </p:cNvPr>
          <p:cNvPicPr>
            <a:picLocks noChangeAspect="1"/>
          </p:cNvPicPr>
          <p:nvPr/>
        </p:nvPicPr>
        <p:blipFill>
          <a:blip r:embed="rId7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3985" y="1444862"/>
            <a:ext cx="566407" cy="234852"/>
          </a:xfrm>
          <a:prstGeom prst="rect">
            <a:avLst/>
          </a:prstGeom>
        </p:spPr>
      </p:pic>
      <p:pic>
        <p:nvPicPr>
          <p:cNvPr id="80" name="Obraz 79">
            <a:extLst>
              <a:ext uri="{FF2B5EF4-FFF2-40B4-BE49-F238E27FC236}">
                <a16:creationId xmlns:a16="http://schemas.microsoft.com/office/drawing/2014/main" id="{F57811BB-87FD-4828-BE9E-CD2276E97D15}"/>
              </a:ext>
            </a:extLst>
          </p:cNvPr>
          <p:cNvPicPr>
            <a:picLocks noChangeAspect="1"/>
          </p:cNvPicPr>
          <p:nvPr/>
        </p:nvPicPr>
        <p:blipFill>
          <a:blip r:embed="rId7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6289" y="1883422"/>
            <a:ext cx="398727" cy="124425"/>
          </a:xfrm>
          <a:prstGeom prst="rect">
            <a:avLst/>
          </a:prstGeom>
        </p:spPr>
      </p:pic>
      <p:pic>
        <p:nvPicPr>
          <p:cNvPr id="81" name="Obraz 80">
            <a:extLst>
              <a:ext uri="{FF2B5EF4-FFF2-40B4-BE49-F238E27FC236}">
                <a16:creationId xmlns:a16="http://schemas.microsoft.com/office/drawing/2014/main" id="{A096B66F-4E0B-42C0-A9EE-9D98A34CBC88}"/>
              </a:ext>
            </a:extLst>
          </p:cNvPr>
          <p:cNvPicPr>
            <a:picLocks noChangeAspect="1"/>
          </p:cNvPicPr>
          <p:nvPr/>
        </p:nvPicPr>
        <p:blipFill>
          <a:blip r:embed="rId7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7593" y="2205302"/>
            <a:ext cx="358604" cy="152055"/>
          </a:xfrm>
          <a:prstGeom prst="rect">
            <a:avLst/>
          </a:prstGeom>
        </p:spPr>
      </p:pic>
      <p:pic>
        <p:nvPicPr>
          <p:cNvPr id="82" name="Obraz 81">
            <a:extLst>
              <a:ext uri="{FF2B5EF4-FFF2-40B4-BE49-F238E27FC236}">
                <a16:creationId xmlns:a16="http://schemas.microsoft.com/office/drawing/2014/main" id="{04785E3B-1A6B-493A-AE91-18195E5F1862}"/>
              </a:ext>
            </a:extLst>
          </p:cNvPr>
          <p:cNvPicPr>
            <a:picLocks noChangeAspect="1"/>
          </p:cNvPicPr>
          <p:nvPr/>
        </p:nvPicPr>
        <p:blipFill>
          <a:blip r:embed="rId7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7156" y="2561044"/>
            <a:ext cx="502762" cy="152055"/>
          </a:xfrm>
          <a:prstGeom prst="rect">
            <a:avLst/>
          </a:prstGeom>
        </p:spPr>
      </p:pic>
      <p:pic>
        <p:nvPicPr>
          <p:cNvPr id="83" name="Obraz 82">
            <a:extLst>
              <a:ext uri="{FF2B5EF4-FFF2-40B4-BE49-F238E27FC236}">
                <a16:creationId xmlns:a16="http://schemas.microsoft.com/office/drawing/2014/main" id="{94CA7B95-DAC2-44C1-A184-C29F6DE0EFE1}"/>
              </a:ext>
            </a:extLst>
          </p:cNvPr>
          <p:cNvPicPr>
            <a:picLocks noChangeAspect="1"/>
          </p:cNvPicPr>
          <p:nvPr/>
        </p:nvPicPr>
        <p:blipFill>
          <a:blip r:embed="rId7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5165" y="2971682"/>
            <a:ext cx="312703" cy="311141"/>
          </a:xfrm>
          <a:prstGeom prst="rect">
            <a:avLst/>
          </a:prstGeom>
        </p:spPr>
      </p:pic>
      <p:pic>
        <p:nvPicPr>
          <p:cNvPr id="84" name="Obraz 83">
            <a:extLst>
              <a:ext uri="{FF2B5EF4-FFF2-40B4-BE49-F238E27FC236}">
                <a16:creationId xmlns:a16="http://schemas.microsoft.com/office/drawing/2014/main" id="{B0E0AB0F-762E-4D2A-BC02-67057BE1C4E4}"/>
              </a:ext>
            </a:extLst>
          </p:cNvPr>
          <p:cNvPicPr>
            <a:picLocks noChangeAspect="1"/>
          </p:cNvPicPr>
          <p:nvPr/>
        </p:nvPicPr>
        <p:blipFill>
          <a:blip r:embed="rId7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6227" y="3890663"/>
            <a:ext cx="270204" cy="277797"/>
          </a:xfrm>
          <a:prstGeom prst="rect">
            <a:avLst/>
          </a:prstGeom>
        </p:spPr>
      </p:pic>
      <p:pic>
        <p:nvPicPr>
          <p:cNvPr id="85" name="Obraz 84">
            <a:extLst>
              <a:ext uri="{FF2B5EF4-FFF2-40B4-BE49-F238E27FC236}">
                <a16:creationId xmlns:a16="http://schemas.microsoft.com/office/drawing/2014/main" id="{8F370035-303D-48BE-825E-EC24042D9CDD}"/>
              </a:ext>
            </a:extLst>
          </p:cNvPr>
          <p:cNvPicPr>
            <a:picLocks noChangeAspect="1"/>
          </p:cNvPicPr>
          <p:nvPr/>
        </p:nvPicPr>
        <p:blipFill>
          <a:blip r:embed="rId7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0694" y="3507440"/>
            <a:ext cx="566404" cy="106456"/>
          </a:xfrm>
          <a:prstGeom prst="rect">
            <a:avLst/>
          </a:prstGeom>
        </p:spPr>
      </p:pic>
      <p:pic>
        <p:nvPicPr>
          <p:cNvPr id="86" name="Obraz 85">
            <a:extLst>
              <a:ext uri="{FF2B5EF4-FFF2-40B4-BE49-F238E27FC236}">
                <a16:creationId xmlns:a16="http://schemas.microsoft.com/office/drawing/2014/main" id="{7153D20C-4268-44AE-A4AA-696A10C13363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316574" y="3958371"/>
            <a:ext cx="366339" cy="202250"/>
          </a:xfrm>
          <a:prstGeom prst="rect">
            <a:avLst/>
          </a:prstGeom>
        </p:spPr>
      </p:pic>
      <p:pic>
        <p:nvPicPr>
          <p:cNvPr id="87" name="Obraz 86">
            <a:extLst>
              <a:ext uri="{FF2B5EF4-FFF2-40B4-BE49-F238E27FC236}">
                <a16:creationId xmlns:a16="http://schemas.microsoft.com/office/drawing/2014/main" id="{91F1B480-16FA-444A-AC11-AEE442755C8A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1166380" y="4379462"/>
            <a:ext cx="477522" cy="229665"/>
          </a:xfrm>
          <a:prstGeom prst="rect">
            <a:avLst/>
          </a:prstGeom>
        </p:spPr>
      </p:pic>
      <p:pic>
        <p:nvPicPr>
          <p:cNvPr id="88" name="Obraz 87">
            <a:extLst>
              <a:ext uri="{FF2B5EF4-FFF2-40B4-BE49-F238E27FC236}">
                <a16:creationId xmlns:a16="http://schemas.microsoft.com/office/drawing/2014/main" id="{2F9B91E5-B241-4D80-A183-10CDD7D8D34C}"/>
              </a:ext>
            </a:extLst>
          </p:cNvPr>
          <p:cNvPicPr>
            <a:picLocks noChangeAspect="1"/>
          </p:cNvPicPr>
          <p:nvPr/>
        </p:nvPicPr>
        <p:blipFill>
          <a:blip r:embed="rId7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2252" y="2328527"/>
            <a:ext cx="579485" cy="140095"/>
          </a:xfrm>
          <a:prstGeom prst="rect">
            <a:avLst/>
          </a:prstGeom>
        </p:spPr>
      </p:pic>
      <p:pic>
        <p:nvPicPr>
          <p:cNvPr id="89" name="Obraz 88">
            <a:extLst>
              <a:ext uri="{FF2B5EF4-FFF2-40B4-BE49-F238E27FC236}">
                <a16:creationId xmlns:a16="http://schemas.microsoft.com/office/drawing/2014/main" id="{89E4E8DE-403F-4D94-8A48-60C042C2947C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3034488" y="4414731"/>
            <a:ext cx="459508" cy="168708"/>
          </a:xfrm>
          <a:prstGeom prst="rect">
            <a:avLst/>
          </a:prstGeom>
        </p:spPr>
      </p:pic>
      <p:pic>
        <p:nvPicPr>
          <p:cNvPr id="90" name="Obraz 89">
            <a:extLst>
              <a:ext uri="{FF2B5EF4-FFF2-40B4-BE49-F238E27FC236}">
                <a16:creationId xmlns:a16="http://schemas.microsoft.com/office/drawing/2014/main" id="{A47B9318-DB6B-41B9-9545-2A8DDA709B9A}"/>
              </a:ext>
            </a:extLst>
          </p:cNvPr>
          <p:cNvPicPr>
            <a:picLocks noChangeAspect="1"/>
          </p:cNvPicPr>
          <p:nvPr/>
        </p:nvPicPr>
        <p:blipFill>
          <a:blip r:embed="rId8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8572" y="4379462"/>
            <a:ext cx="416805" cy="240821"/>
          </a:xfrm>
          <a:prstGeom prst="rect">
            <a:avLst/>
          </a:prstGeom>
        </p:spPr>
      </p:pic>
      <p:pic>
        <p:nvPicPr>
          <p:cNvPr id="91" name="Obraz 90">
            <a:extLst>
              <a:ext uri="{FF2B5EF4-FFF2-40B4-BE49-F238E27FC236}">
                <a16:creationId xmlns:a16="http://schemas.microsoft.com/office/drawing/2014/main" id="{9293AD5E-7E27-44D3-9F31-13F523926EA2}"/>
              </a:ext>
            </a:extLst>
          </p:cNvPr>
          <p:cNvPicPr>
            <a:picLocks noChangeAspect="1"/>
          </p:cNvPicPr>
          <p:nvPr/>
        </p:nvPicPr>
        <p:blipFill>
          <a:blip r:embed="rId8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8189" y="4461341"/>
            <a:ext cx="423202" cy="99269"/>
          </a:xfrm>
          <a:prstGeom prst="rect">
            <a:avLst/>
          </a:prstGeom>
        </p:spPr>
      </p:pic>
      <p:pic>
        <p:nvPicPr>
          <p:cNvPr id="92" name="Obraz 91">
            <a:extLst>
              <a:ext uri="{FF2B5EF4-FFF2-40B4-BE49-F238E27FC236}">
                <a16:creationId xmlns:a16="http://schemas.microsoft.com/office/drawing/2014/main" id="{E9075DEE-E667-46E3-B5F1-87595C4697B2}"/>
              </a:ext>
            </a:extLst>
          </p:cNvPr>
          <p:cNvPicPr>
            <a:picLocks noChangeAspect="1"/>
          </p:cNvPicPr>
          <p:nvPr/>
        </p:nvPicPr>
        <p:blipFill>
          <a:blip r:embed="rId8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6861" y="3448104"/>
            <a:ext cx="320692" cy="320692"/>
          </a:xfrm>
          <a:prstGeom prst="rect">
            <a:avLst/>
          </a:prstGeom>
        </p:spPr>
      </p:pic>
      <p:pic>
        <p:nvPicPr>
          <p:cNvPr id="93" name="Obraz 92">
            <a:extLst>
              <a:ext uri="{FF2B5EF4-FFF2-40B4-BE49-F238E27FC236}">
                <a16:creationId xmlns:a16="http://schemas.microsoft.com/office/drawing/2014/main" id="{B7C56F3C-164C-4DF5-9912-6BCCCD83B46F}"/>
              </a:ext>
            </a:extLst>
          </p:cNvPr>
          <p:cNvPicPr>
            <a:picLocks noChangeAspect="1"/>
          </p:cNvPicPr>
          <p:nvPr/>
        </p:nvPicPr>
        <p:blipFill>
          <a:blip r:embed="rId8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9355" y="4432056"/>
            <a:ext cx="366339" cy="115538"/>
          </a:xfrm>
          <a:prstGeom prst="rect">
            <a:avLst/>
          </a:prstGeom>
        </p:spPr>
      </p:pic>
      <p:pic>
        <p:nvPicPr>
          <p:cNvPr id="95" name="Obraz 94">
            <a:extLst>
              <a:ext uri="{FF2B5EF4-FFF2-40B4-BE49-F238E27FC236}">
                <a16:creationId xmlns:a16="http://schemas.microsoft.com/office/drawing/2014/main" id="{2412EB52-33B9-4C56-B1A4-2EAA488780FF}"/>
              </a:ext>
            </a:extLst>
          </p:cNvPr>
          <p:cNvPicPr>
            <a:picLocks noChangeAspect="1"/>
          </p:cNvPicPr>
          <p:nvPr/>
        </p:nvPicPr>
        <p:blipFill>
          <a:blip r:embed="rId8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1418" y="4397951"/>
            <a:ext cx="494588" cy="138570"/>
          </a:xfrm>
          <a:prstGeom prst="rect">
            <a:avLst/>
          </a:prstGeom>
        </p:spPr>
      </p:pic>
      <p:pic>
        <p:nvPicPr>
          <p:cNvPr id="96" name="Obraz 95">
            <a:extLst>
              <a:ext uri="{FF2B5EF4-FFF2-40B4-BE49-F238E27FC236}">
                <a16:creationId xmlns:a16="http://schemas.microsoft.com/office/drawing/2014/main" id="{88921297-41C0-40A4-B96C-A27A421C9945}"/>
              </a:ext>
            </a:extLst>
          </p:cNvPr>
          <p:cNvPicPr>
            <a:picLocks noChangeAspect="1"/>
          </p:cNvPicPr>
          <p:nvPr/>
        </p:nvPicPr>
        <p:blipFill>
          <a:blip r:embed="rId8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0512" y="4311818"/>
            <a:ext cx="526353" cy="255120"/>
          </a:xfrm>
          <a:prstGeom prst="rect">
            <a:avLst/>
          </a:prstGeom>
        </p:spPr>
      </p:pic>
      <p:pic>
        <p:nvPicPr>
          <p:cNvPr id="97" name="Obraz 96">
            <a:extLst>
              <a:ext uri="{FF2B5EF4-FFF2-40B4-BE49-F238E27FC236}">
                <a16:creationId xmlns:a16="http://schemas.microsoft.com/office/drawing/2014/main" id="{D9AF7342-2C34-4D61-87BB-5E5150F4594E}"/>
              </a:ext>
            </a:extLst>
          </p:cNvPr>
          <p:cNvPicPr>
            <a:picLocks noChangeAspect="1"/>
          </p:cNvPicPr>
          <p:nvPr/>
        </p:nvPicPr>
        <p:blipFill>
          <a:blip r:embed="rId8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8931" y="4402359"/>
            <a:ext cx="526365" cy="153989"/>
          </a:xfrm>
          <a:prstGeom prst="rect">
            <a:avLst/>
          </a:prstGeom>
        </p:spPr>
      </p:pic>
      <p:pic>
        <p:nvPicPr>
          <p:cNvPr id="98" name="Obraz 97">
            <a:extLst>
              <a:ext uri="{FF2B5EF4-FFF2-40B4-BE49-F238E27FC236}">
                <a16:creationId xmlns:a16="http://schemas.microsoft.com/office/drawing/2014/main" id="{7F001333-0BE4-4A94-BF62-C8A8A3C91748}"/>
              </a:ext>
            </a:extLst>
          </p:cNvPr>
          <p:cNvPicPr>
            <a:picLocks noChangeAspect="1"/>
          </p:cNvPicPr>
          <p:nvPr/>
        </p:nvPicPr>
        <p:blipFill>
          <a:blip r:embed="rId8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5880" y="3490724"/>
            <a:ext cx="366339" cy="111981"/>
          </a:xfrm>
          <a:prstGeom prst="rect">
            <a:avLst/>
          </a:prstGeom>
        </p:spPr>
      </p:pic>
      <p:pic>
        <p:nvPicPr>
          <p:cNvPr id="99" name="Obraz 98">
            <a:extLst>
              <a:ext uri="{FF2B5EF4-FFF2-40B4-BE49-F238E27FC236}">
                <a16:creationId xmlns:a16="http://schemas.microsoft.com/office/drawing/2014/main" id="{B4796740-5778-410A-8300-A9C935FBA032}"/>
              </a:ext>
            </a:extLst>
          </p:cNvPr>
          <p:cNvPicPr>
            <a:picLocks noChangeAspect="1"/>
          </p:cNvPicPr>
          <p:nvPr/>
        </p:nvPicPr>
        <p:blipFill>
          <a:blip r:embed="rId8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327" y="4422384"/>
            <a:ext cx="469697" cy="138226"/>
          </a:xfrm>
          <a:prstGeom prst="rect">
            <a:avLst/>
          </a:prstGeom>
        </p:spPr>
      </p:pic>
      <p:pic>
        <p:nvPicPr>
          <p:cNvPr id="100" name="Obraz 99">
            <a:extLst>
              <a:ext uri="{FF2B5EF4-FFF2-40B4-BE49-F238E27FC236}">
                <a16:creationId xmlns:a16="http://schemas.microsoft.com/office/drawing/2014/main" id="{DB526893-AE92-44E9-8F05-26666773A882}"/>
              </a:ext>
            </a:extLst>
          </p:cNvPr>
          <p:cNvPicPr>
            <a:picLocks noChangeAspect="1"/>
          </p:cNvPicPr>
          <p:nvPr/>
        </p:nvPicPr>
        <p:blipFill>
          <a:blip r:embed="rId9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1720" y="1958118"/>
            <a:ext cx="405100" cy="98506"/>
          </a:xfrm>
          <a:prstGeom prst="rect">
            <a:avLst/>
          </a:prstGeom>
        </p:spPr>
      </p:pic>
      <p:pic>
        <p:nvPicPr>
          <p:cNvPr id="101" name="Obraz 100">
            <a:extLst>
              <a:ext uri="{FF2B5EF4-FFF2-40B4-BE49-F238E27FC236}">
                <a16:creationId xmlns:a16="http://schemas.microsoft.com/office/drawing/2014/main" id="{6E9EF0EE-DE2E-48A7-835B-8128BB705A1C}"/>
              </a:ext>
            </a:extLst>
          </p:cNvPr>
          <p:cNvPicPr>
            <a:picLocks noChangeAspect="1"/>
          </p:cNvPicPr>
          <p:nvPr/>
        </p:nvPicPr>
        <p:blipFill>
          <a:blip r:embed="rId9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7132" y="2680608"/>
            <a:ext cx="366339" cy="112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D254ED-5AA0-4D37-A69C-66023BC9F8C7}"/>
              </a:ext>
            </a:extLst>
      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240457" y="1538693"/>
            <a:ext cx="397848" cy="13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69405"/>
      </p:ext>
    </p:extLst>
  </p:cSld>
  <p:clrMapOvr>
    <a:masterClrMapping/>
  </p:clrMapOvr>
  <p:transition spd="slow" advClick="0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2F4222A-5BAF-44AA-BB75-1EC96A57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34</a:t>
            </a:fld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F19D994-711B-451B-8B0B-D129DC01C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97A2CFB-68AB-4F8F-AAB1-B44BF128B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7000" y="1581750"/>
            <a:ext cx="1309820" cy="13098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C2B03ED-D64B-42B5-A12D-074FDDB11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871" y="590395"/>
            <a:ext cx="2603798" cy="228476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FF6F438-43EF-4AAA-AD1F-BD0C8D8DB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000" y="1896750"/>
            <a:ext cx="637851" cy="63785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0F4D1319-72BE-43B0-8673-8F292DC9D520}"/>
              </a:ext>
            </a:extLst>
          </p:cNvPr>
          <p:cNvSpPr/>
          <p:nvPr/>
        </p:nvSpPr>
        <p:spPr>
          <a:xfrm>
            <a:off x="477001" y="3877830"/>
            <a:ext cx="3670870" cy="776571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>
                <a:solidFill>
                  <a:srgbClr val="E84C3D"/>
                </a:solidFill>
              </a:rPr>
              <a:t>NET</a:t>
            </a:r>
            <a:r>
              <a:rPr lang="pl-PL" sz="4400">
                <a:solidFill>
                  <a:srgbClr val="27344A"/>
                </a:solidFill>
              </a:rPr>
              <a:t>STORK</a:t>
            </a:r>
            <a:r>
              <a:rPr lang="pl-PL" sz="4400">
                <a:solidFill>
                  <a:schemeClr val="bg1"/>
                </a:solidFill>
              </a:rPr>
              <a:t> </a:t>
            </a:r>
            <a:r>
              <a:rPr lang="pl-PL" sz="4800" b="1">
                <a:solidFill>
                  <a:schemeClr val="bg1"/>
                </a:solidFill>
              </a:rPr>
              <a:t>8.0</a:t>
            </a:r>
            <a:endParaRPr lang="pl-PL" sz="4400" b="1">
              <a:solidFill>
                <a:schemeClr val="bg1"/>
              </a:solidFill>
            </a:endParaRPr>
          </a:p>
        </p:txBody>
      </p:sp>
      <p:sp>
        <p:nvSpPr>
          <p:cNvPr id="14" name="Dymek myśli: chmurka 13">
            <a:extLst>
              <a:ext uri="{FF2B5EF4-FFF2-40B4-BE49-F238E27FC236}">
                <a16:creationId xmlns:a16="http://schemas.microsoft.com/office/drawing/2014/main" id="{8CEFA9B5-2744-4BB0-A26A-AB961D744FAC}"/>
              </a:ext>
            </a:extLst>
          </p:cNvPr>
          <p:cNvSpPr/>
          <p:nvPr/>
        </p:nvSpPr>
        <p:spPr>
          <a:xfrm>
            <a:off x="938650" y="367350"/>
            <a:ext cx="2484900" cy="1215000"/>
          </a:xfrm>
          <a:prstGeom prst="cloudCallout">
            <a:avLst>
              <a:gd name="adj1" fmla="val 57747"/>
              <a:gd name="adj2" fmla="val 5245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WOW!</a:t>
            </a:r>
          </a:p>
          <a:p>
            <a:pPr algn="ctr"/>
            <a:r>
              <a:rPr lang="pl-PL" err="1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cript MT Bold"/>
              </a:rPr>
              <a:t>Nové</a:t>
            </a:r>
            <a:r>
              <a:rPr lang="pl-PL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cript MT Bold"/>
              </a:rPr>
              <a:t> </a:t>
            </a:r>
            <a:r>
              <a:rPr lang="pl-PL" err="1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cript MT Bold"/>
              </a:rPr>
              <a:t>funkce</a:t>
            </a:r>
            <a:r>
              <a:rPr lang="pl-PL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cript MT Bold"/>
              </a:rPr>
              <a:t>!</a:t>
            </a:r>
            <a:endParaRPr lang="pl-PL">
              <a:solidFill>
                <a:schemeClr val="accent1">
                  <a:lumMod val="60000"/>
                  <a:lumOff val="40000"/>
                </a:schemeClr>
              </a:solidFill>
              <a:latin typeface="Script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59034664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3AB73FAF-8415-4726-A2EB-ADF5582CF6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958" y="339939"/>
            <a:ext cx="2599944" cy="96572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pl-PL" altLang="pl-PL" sz="2600"/>
              <a:t>Netstork 8.0</a:t>
            </a:r>
          </a:p>
          <a:p>
            <a:r>
              <a:rPr lang="pl-PL" altLang="pl-PL" sz="2600" err="1"/>
              <a:t>Nové</a:t>
            </a:r>
            <a:r>
              <a:rPr lang="pl-PL" altLang="pl-PL" sz="2600" dirty="0"/>
              <a:t> </a:t>
            </a:r>
            <a:r>
              <a:rPr lang="pl-PL" altLang="pl-PL" sz="260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důležité</a:t>
            </a:r>
            <a:r>
              <a:rPr lang="pl-PL" altLang="pl-PL" sz="2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l-PL" altLang="pl-PL" sz="260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vlastnosti</a:t>
            </a:r>
            <a:endParaRPr lang="pl-PL" altLang="pl-PL" sz="2600" err="1">
              <a:solidFill>
                <a:schemeClr val="accent1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23" name="Symbol zastępczy tekstu 22">
            <a:extLst>
              <a:ext uri="{FF2B5EF4-FFF2-40B4-BE49-F238E27FC236}">
                <a16:creationId xmlns:a16="http://schemas.microsoft.com/office/drawing/2014/main" id="{F7E207F7-EB1B-4842-8142-7AAF0E09B8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55366" y="390671"/>
            <a:ext cx="5218113" cy="3893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b="0"/>
              <a:t>Několik vylepšení pro optická schémata:</a:t>
            </a:r>
            <a:endParaRPr lang="en-US" b="0"/>
          </a:p>
        </p:txBody>
      </p:sp>
      <p:sp>
        <p:nvSpPr>
          <p:cNvPr id="24" name="Symbol zastępczy tekstu 23">
            <a:extLst>
              <a:ext uri="{FF2B5EF4-FFF2-40B4-BE49-F238E27FC236}">
                <a16:creationId xmlns:a16="http://schemas.microsoft.com/office/drawing/2014/main" id="{51FE7119-3946-4561-A7E5-7E0533F635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01720" y="694730"/>
            <a:ext cx="5222559" cy="12767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Char char="•"/>
            </a:pPr>
            <a:r>
              <a:rPr lang="en-US" sz="1050" dirty="0" err="1"/>
              <a:t>Nové</a:t>
            </a:r>
            <a:r>
              <a:rPr lang="en-US" sz="1050" dirty="0"/>
              <a:t> </a:t>
            </a:r>
            <a:r>
              <a:rPr lang="en-US" sz="1050" dirty="0" err="1"/>
              <a:t>uspořádání</a:t>
            </a:r>
            <a:r>
              <a:rPr lang="en-US" sz="1050" dirty="0"/>
              <a:t> </a:t>
            </a:r>
            <a:r>
              <a:rPr lang="en-US" sz="1050" dirty="0" err="1"/>
              <a:t>schématu</a:t>
            </a:r>
            <a:r>
              <a:rPr lang="en-US" sz="1050" dirty="0"/>
              <a:t> ODF </a:t>
            </a:r>
            <a:r>
              <a:rPr lang="en-US" sz="1050" dirty="0" err="1"/>
              <a:t>skříně</a:t>
            </a:r>
            <a:r>
              <a:rPr lang="en-US" sz="1050" dirty="0">
                <a:cs typeface="Calibri"/>
              </a:rPr>
              <a:t> </a:t>
            </a:r>
            <a:r>
              <a:rPr lang="en-US" sz="1050" dirty="0"/>
              <a:t>"Double Rectangular"</a:t>
            </a:r>
            <a:endParaRPr lang="en-US" dirty="0">
              <a:cs typeface="Calibri"/>
            </a:endParaRPr>
          </a:p>
          <a:p>
            <a:pPr marL="171450" indent="-171450">
              <a:buChar char="•"/>
            </a:pPr>
            <a:r>
              <a:rPr lang="en-US" sz="1050" dirty="0" err="1"/>
              <a:t>Uspořádání</a:t>
            </a:r>
            <a:r>
              <a:rPr lang="en-US" sz="1050" dirty="0"/>
              <a:t> </a:t>
            </a:r>
            <a:r>
              <a:rPr lang="en-US" sz="1050" dirty="0" err="1"/>
              <a:t>polic</a:t>
            </a:r>
            <a:r>
              <a:rPr lang="en-US" sz="1050" dirty="0"/>
              <a:t> a </a:t>
            </a:r>
            <a:r>
              <a:rPr lang="en-US" sz="1050" dirty="0" err="1"/>
              <a:t>zařízení</a:t>
            </a:r>
            <a:r>
              <a:rPr lang="en-US" sz="1050" dirty="0"/>
              <a:t> </a:t>
            </a:r>
            <a:r>
              <a:rPr lang="en-US" sz="1050" dirty="0" err="1"/>
              <a:t>pomocí</a:t>
            </a:r>
            <a:r>
              <a:rPr lang="en-US" sz="1050" dirty="0"/>
              <a:t> </a:t>
            </a:r>
            <a:r>
              <a:rPr lang="en-US" sz="1050" dirty="0" err="1"/>
              <a:t>standardní</a:t>
            </a:r>
            <a:r>
              <a:rPr lang="en-US" sz="1050" dirty="0"/>
              <a:t> </a:t>
            </a:r>
            <a:r>
              <a:rPr lang="en-US" sz="1050" dirty="0" err="1"/>
              <a:t>metody</a:t>
            </a:r>
            <a:r>
              <a:rPr lang="en-US" sz="1050" dirty="0"/>
              <a:t> </a:t>
            </a:r>
            <a:r>
              <a:rPr lang="en-US" sz="1050" dirty="0" err="1">
                <a:cs typeface="Calibri"/>
              </a:rPr>
              <a:t>přetažení</a:t>
            </a:r>
            <a:r>
              <a:rPr lang="en-US" sz="1050" dirty="0">
                <a:cs typeface="Calibri"/>
              </a:rPr>
              <a:t> </a:t>
            </a:r>
            <a:r>
              <a:rPr lang="en-US" sz="1050" dirty="0"/>
              <a:t>(</a:t>
            </a:r>
            <a:r>
              <a:rPr lang="en-US" sz="1050" dirty="0" err="1">
                <a:cs typeface="Calibri"/>
              </a:rPr>
              <a:t>například</a:t>
            </a:r>
            <a:r>
              <a:rPr lang="en-US" sz="1050" dirty="0">
                <a:cs typeface="Calibri"/>
              </a:rPr>
              <a:t> </a:t>
            </a:r>
            <a:r>
              <a:rPr lang="en-US" sz="1050" dirty="0" err="1"/>
              <a:t>kabelů</a:t>
            </a:r>
            <a:r>
              <a:rPr lang="en-US" sz="1050" dirty="0"/>
              <a:t>)</a:t>
            </a:r>
            <a:endParaRPr lang="en-US" dirty="0">
              <a:cs typeface="Calibri"/>
            </a:endParaRPr>
          </a:p>
          <a:p>
            <a:pPr marL="171450" indent="-171450">
              <a:buChar char="•"/>
            </a:pPr>
            <a:r>
              <a:rPr lang="en-US" sz="1050" dirty="0" err="1"/>
              <a:t>Zlepšené</a:t>
            </a:r>
            <a:r>
              <a:rPr lang="en-US" sz="1050" dirty="0"/>
              <a:t> </a:t>
            </a:r>
            <a:r>
              <a:rPr lang="en-US" sz="1050" dirty="0" err="1"/>
              <a:t>přemísťování</a:t>
            </a:r>
            <a:r>
              <a:rPr lang="en-US" sz="1050" dirty="0"/>
              <a:t> </a:t>
            </a:r>
            <a:r>
              <a:rPr lang="en-US" sz="1050" dirty="0" err="1"/>
              <a:t>kabelů</a:t>
            </a:r>
            <a:r>
              <a:rPr lang="en-US" sz="1050" dirty="0"/>
              <a:t> </a:t>
            </a:r>
            <a:r>
              <a:rPr lang="en-US" sz="1050" dirty="0" err="1"/>
              <a:t>na</a:t>
            </a:r>
            <a:r>
              <a:rPr lang="en-US" sz="1050" dirty="0"/>
              <a:t> </a:t>
            </a:r>
            <a:r>
              <a:rPr lang="en-US" sz="1050" dirty="0" err="1"/>
              <a:t>schématu</a:t>
            </a:r>
            <a:r>
              <a:rPr lang="en-US" sz="1050" dirty="0"/>
              <a:t> </a:t>
            </a:r>
            <a:r>
              <a:rPr lang="en-US" sz="1050" dirty="0" err="1"/>
              <a:t>zobrazením</a:t>
            </a:r>
            <a:r>
              <a:rPr lang="en-US" sz="1050" dirty="0"/>
              <a:t> </a:t>
            </a:r>
            <a:r>
              <a:rPr lang="en-US" sz="1050" dirty="0" err="1"/>
              <a:t>cíle</a:t>
            </a:r>
            <a:r>
              <a:rPr lang="en-US" sz="1050" dirty="0"/>
              <a:t> </a:t>
            </a:r>
            <a:r>
              <a:rPr lang="en-US" sz="1050" dirty="0" err="1"/>
              <a:t>během</a:t>
            </a:r>
            <a:r>
              <a:rPr lang="en-US" sz="1050" dirty="0"/>
              <a:t> </a:t>
            </a:r>
            <a:r>
              <a:rPr lang="en-US" sz="1050" dirty="0" err="1">
                <a:cs typeface="Calibri"/>
              </a:rPr>
              <a:t>přetahování</a:t>
            </a:r>
            <a:endParaRPr lang="en-US" dirty="0">
              <a:cs typeface="Calibri"/>
            </a:endParaRPr>
          </a:p>
          <a:p>
            <a:pPr marL="171450" indent="-171450">
              <a:buChar char="•"/>
            </a:pPr>
            <a:r>
              <a:rPr lang="en-US" sz="1050" dirty="0" err="1"/>
              <a:t>Lepší</a:t>
            </a:r>
            <a:r>
              <a:rPr lang="en-US" sz="1050" dirty="0"/>
              <a:t> </a:t>
            </a:r>
            <a:r>
              <a:rPr lang="en-US" sz="1050" dirty="0" err="1"/>
              <a:t>výpočet</a:t>
            </a:r>
            <a:r>
              <a:rPr lang="en-US" sz="1050" dirty="0"/>
              <a:t> </a:t>
            </a:r>
            <a:r>
              <a:rPr lang="en-US" sz="1050" dirty="0" err="1"/>
              <a:t>místa</a:t>
            </a:r>
            <a:r>
              <a:rPr lang="en-US" sz="1050" dirty="0"/>
              <a:t> </a:t>
            </a:r>
            <a:r>
              <a:rPr lang="en-US" sz="1050" dirty="0" err="1"/>
              <a:t>určení</a:t>
            </a:r>
            <a:r>
              <a:rPr lang="en-US" sz="1050" dirty="0"/>
              <a:t> </a:t>
            </a:r>
            <a:r>
              <a:rPr lang="en-US" sz="1050" dirty="0" err="1"/>
              <a:t>kabelů</a:t>
            </a:r>
            <a:endParaRPr lang="en-US" dirty="0">
              <a:cs typeface="Calibri"/>
            </a:endParaRPr>
          </a:p>
          <a:p>
            <a:pPr marL="171450" indent="-171450">
              <a:buChar char="•"/>
            </a:pPr>
            <a:r>
              <a:rPr lang="en-US" sz="1050" dirty="0" err="1"/>
              <a:t>Přidány</a:t>
            </a:r>
            <a:r>
              <a:rPr lang="en-US" sz="1050" dirty="0"/>
              <a:t> </a:t>
            </a:r>
            <a:r>
              <a:rPr lang="en-US" sz="1050" dirty="0" err="1"/>
              <a:t>navigační</a:t>
            </a:r>
            <a:r>
              <a:rPr lang="en-US" sz="1050" dirty="0"/>
              <a:t> </a:t>
            </a:r>
            <a:r>
              <a:rPr lang="en-US" sz="1050" dirty="0" err="1"/>
              <a:t>šipky</a:t>
            </a:r>
            <a:r>
              <a:rPr lang="en-US" sz="1050" dirty="0"/>
              <a:t> pro </a:t>
            </a:r>
            <a:r>
              <a:rPr lang="en-US" sz="1050" dirty="0" err="1"/>
              <a:t>zařízení</a:t>
            </a:r>
            <a:r>
              <a:rPr lang="en-US" sz="1050" dirty="0"/>
              <a:t> </a:t>
            </a:r>
            <a:r>
              <a:rPr lang="en-US" sz="1050" dirty="0" err="1"/>
              <a:t>připojená</a:t>
            </a:r>
            <a:r>
              <a:rPr lang="en-US" sz="1050" dirty="0"/>
              <a:t> k </a:t>
            </a:r>
            <a:r>
              <a:rPr lang="en-US" sz="1050" dirty="0" err="1"/>
              <a:t>vertikále</a:t>
            </a:r>
            <a:endParaRPr lang="en-US" sz="1050" dirty="0">
              <a:cs typeface="Calibri"/>
            </a:endParaRPr>
          </a:p>
        </p:txBody>
      </p:sp>
      <p:sp>
        <p:nvSpPr>
          <p:cNvPr id="63" name="Symbol zastępczy tekstu 22">
            <a:extLst>
              <a:ext uri="{FF2B5EF4-FFF2-40B4-BE49-F238E27FC236}">
                <a16:creationId xmlns:a16="http://schemas.microsoft.com/office/drawing/2014/main" id="{7B03F97D-751F-461B-934A-171EF3DAFB71}"/>
              </a:ext>
            </a:extLst>
          </p:cNvPr>
          <p:cNvSpPr txBox="1">
            <a:spLocks/>
          </p:cNvSpPr>
          <p:nvPr/>
        </p:nvSpPr>
        <p:spPr>
          <a:xfrm>
            <a:off x="3555373" y="1852765"/>
            <a:ext cx="5222559" cy="389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0" err="1"/>
              <a:t>Funkce</a:t>
            </a:r>
            <a:r>
              <a:rPr lang="pl-PL" sz="1400" b="0"/>
              <a:t> UNDO / REDO</a:t>
            </a:r>
            <a:endParaRPr lang="pl-PL" b="0"/>
          </a:p>
        </p:txBody>
      </p:sp>
      <p:sp>
        <p:nvSpPr>
          <p:cNvPr id="66" name="Symbol zastępczy tekstu 22">
            <a:extLst>
              <a:ext uri="{FF2B5EF4-FFF2-40B4-BE49-F238E27FC236}">
                <a16:creationId xmlns:a16="http://schemas.microsoft.com/office/drawing/2014/main" id="{557FF62C-CAAC-4A0A-B705-5A6DBD1C5074}"/>
              </a:ext>
            </a:extLst>
          </p:cNvPr>
          <p:cNvSpPr txBox="1">
            <a:spLocks/>
          </p:cNvSpPr>
          <p:nvPr/>
        </p:nvSpPr>
        <p:spPr>
          <a:xfrm>
            <a:off x="3550918" y="2267368"/>
            <a:ext cx="5218113" cy="389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err="1"/>
              <a:t>Plná</a:t>
            </a:r>
            <a:r>
              <a:rPr lang="en-US" sz="1400" b="0"/>
              <a:t> </a:t>
            </a:r>
            <a:r>
              <a:rPr lang="en-US" sz="1400" b="0" err="1"/>
              <a:t>podpora</a:t>
            </a:r>
            <a:r>
              <a:rPr lang="en-US" sz="1400" b="0"/>
              <a:t> </a:t>
            </a:r>
            <a:r>
              <a:rPr lang="en-US" sz="1400" b="0" err="1"/>
              <a:t>sítí</a:t>
            </a:r>
            <a:r>
              <a:rPr lang="en-US" sz="1400" b="0"/>
              <a:t> HFC</a:t>
            </a:r>
            <a:endParaRPr lang="en-US" b="0"/>
          </a:p>
        </p:txBody>
      </p:sp>
      <p:sp>
        <p:nvSpPr>
          <p:cNvPr id="13" name="Symbol zastępczy tekstu 22">
            <a:extLst>
              <a:ext uri="{FF2B5EF4-FFF2-40B4-BE49-F238E27FC236}">
                <a16:creationId xmlns:a16="http://schemas.microsoft.com/office/drawing/2014/main" id="{D33499FB-14E9-4900-A631-A187799367ED}"/>
              </a:ext>
            </a:extLst>
          </p:cNvPr>
          <p:cNvSpPr txBox="1">
            <a:spLocks/>
          </p:cNvSpPr>
          <p:nvPr/>
        </p:nvSpPr>
        <p:spPr>
          <a:xfrm>
            <a:off x="3555366" y="2661285"/>
            <a:ext cx="5429884" cy="4637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err="1"/>
              <a:t>Automatická</a:t>
            </a:r>
            <a:r>
              <a:rPr lang="pl-PL" sz="1400"/>
              <a:t> </a:t>
            </a:r>
            <a:r>
              <a:rPr lang="pl-PL" sz="1400" err="1"/>
              <a:t>konverze</a:t>
            </a:r>
            <a:r>
              <a:rPr lang="pl-PL" sz="1400"/>
              <a:t> z </a:t>
            </a:r>
            <a:r>
              <a:rPr lang="pl-PL" sz="1400" err="1"/>
              <a:t>Optické</a:t>
            </a:r>
            <a:r>
              <a:rPr lang="pl-PL" sz="1400"/>
              <a:t> </a:t>
            </a:r>
            <a:r>
              <a:rPr lang="pl-PL" sz="1400" err="1"/>
              <a:t>spojky</a:t>
            </a:r>
            <a:r>
              <a:rPr lang="pl-PL" sz="1400"/>
              <a:t> na </a:t>
            </a:r>
            <a:r>
              <a:rPr lang="pl-PL" sz="1400" err="1"/>
              <a:t>Optickou</a:t>
            </a:r>
            <a:r>
              <a:rPr lang="pl-PL" sz="1400"/>
              <a:t> </a:t>
            </a:r>
            <a:r>
              <a:rPr lang="pl-PL" sz="1400" err="1"/>
              <a:t>spojku</a:t>
            </a:r>
            <a:r>
              <a:rPr lang="pl-PL" sz="1400"/>
              <a:t> s </a:t>
            </a:r>
            <a:r>
              <a:rPr lang="pl-PL" sz="1400" err="1"/>
              <a:t>patch</a:t>
            </a:r>
            <a:r>
              <a:rPr lang="pl-PL" sz="1400"/>
              <a:t> panelem</a:t>
            </a:r>
            <a:endParaRPr lang="en-US"/>
          </a:p>
        </p:txBody>
      </p:sp>
      <p:sp>
        <p:nvSpPr>
          <p:cNvPr id="14" name="Symbol zastępczy tekstu 22">
            <a:extLst>
              <a:ext uri="{FF2B5EF4-FFF2-40B4-BE49-F238E27FC236}">
                <a16:creationId xmlns:a16="http://schemas.microsoft.com/office/drawing/2014/main" id="{F5C2B563-91E8-4AB0-BF27-7C350031020E}"/>
              </a:ext>
            </a:extLst>
          </p:cNvPr>
          <p:cNvSpPr txBox="1">
            <a:spLocks/>
          </p:cNvSpPr>
          <p:nvPr/>
        </p:nvSpPr>
        <p:spPr>
          <a:xfrm>
            <a:off x="3555373" y="3108197"/>
            <a:ext cx="5218110" cy="4848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err="1"/>
              <a:t>Nová</a:t>
            </a:r>
            <a:r>
              <a:rPr lang="en-US" sz="1400" dirty="0"/>
              <a:t> </a:t>
            </a:r>
            <a:r>
              <a:rPr lang="en-US" sz="1400" err="1"/>
              <a:t>verze</a:t>
            </a:r>
            <a:r>
              <a:rPr lang="en-US" sz="1400" dirty="0"/>
              <a:t> </a:t>
            </a:r>
            <a:r>
              <a:rPr lang="en-US" sz="1400" err="1"/>
              <a:t>aplikace</a:t>
            </a:r>
            <a:r>
              <a:rPr lang="en-US" sz="1400" dirty="0"/>
              <a:t> </a:t>
            </a:r>
            <a:r>
              <a:rPr lang="en-US" sz="1400" err="1"/>
              <a:t>Automatické</a:t>
            </a:r>
            <a:r>
              <a:rPr lang="en-US" sz="1400" dirty="0"/>
              <a:t> </a:t>
            </a:r>
            <a:r>
              <a:rPr lang="en-US" sz="1400" err="1"/>
              <a:t>aktualizace</a:t>
            </a:r>
            <a:endParaRPr lang="en-US">
              <a:cs typeface="Calibri"/>
            </a:endParaRPr>
          </a:p>
        </p:txBody>
      </p:sp>
      <p:sp>
        <p:nvSpPr>
          <p:cNvPr id="15" name="Symbol zastępczy tekstu 22">
            <a:extLst>
              <a:ext uri="{FF2B5EF4-FFF2-40B4-BE49-F238E27FC236}">
                <a16:creationId xmlns:a16="http://schemas.microsoft.com/office/drawing/2014/main" id="{0CB0A2C5-F901-4D0B-A7EF-4552E396CB2A}"/>
              </a:ext>
            </a:extLst>
          </p:cNvPr>
          <p:cNvSpPr txBox="1">
            <a:spLocks/>
          </p:cNvSpPr>
          <p:nvPr/>
        </p:nvSpPr>
        <p:spPr>
          <a:xfrm>
            <a:off x="3559819" y="4107915"/>
            <a:ext cx="5218113" cy="4637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err="1"/>
              <a:t>Funkce</a:t>
            </a:r>
            <a:r>
              <a:rPr lang="en-US" sz="1400"/>
              <a:t> </a:t>
            </a:r>
            <a:r>
              <a:rPr lang="en-US" sz="1400" err="1"/>
              <a:t>Poznámky</a:t>
            </a:r>
            <a:endParaRPr lang="en-US" err="1"/>
          </a:p>
        </p:txBody>
      </p:sp>
      <p:sp>
        <p:nvSpPr>
          <p:cNvPr id="16" name="Symbol zastępczy tekstu 23">
            <a:extLst>
              <a:ext uri="{FF2B5EF4-FFF2-40B4-BE49-F238E27FC236}">
                <a16:creationId xmlns:a16="http://schemas.microsoft.com/office/drawing/2014/main" id="{2E94D768-FF72-4126-AB7D-582FB308B0DF}"/>
              </a:ext>
            </a:extLst>
          </p:cNvPr>
          <p:cNvSpPr txBox="1">
            <a:spLocks/>
          </p:cNvSpPr>
          <p:nvPr/>
        </p:nvSpPr>
        <p:spPr>
          <a:xfrm>
            <a:off x="3559819" y="3408247"/>
            <a:ext cx="5218113" cy="608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err="1"/>
              <a:t>Eliminuje</a:t>
            </a:r>
            <a:r>
              <a:rPr lang="en-US" sz="1050"/>
              <a:t> </a:t>
            </a:r>
            <a:r>
              <a:rPr lang="en-US" sz="1050" err="1"/>
              <a:t>problémy</a:t>
            </a:r>
            <a:r>
              <a:rPr lang="en-US" sz="1050"/>
              <a:t> s </a:t>
            </a:r>
            <a:r>
              <a:rPr lang="en-US" sz="1050" err="1"/>
              <a:t>několikanásobnou</a:t>
            </a:r>
            <a:r>
              <a:rPr lang="en-US" sz="1050"/>
              <a:t> </a:t>
            </a:r>
            <a:r>
              <a:rPr lang="en-US" sz="1050" err="1"/>
              <a:t>migrací</a:t>
            </a:r>
            <a:r>
              <a:rPr lang="en-US" sz="1050"/>
              <a:t> </a:t>
            </a:r>
            <a:r>
              <a:rPr lang="en-US" sz="1050" err="1"/>
              <a:t>databáze</a:t>
            </a:r>
            <a:r>
              <a:rPr lang="en-US" sz="1050"/>
              <a:t> v </a:t>
            </a:r>
            <a:r>
              <a:rPr lang="en-US" sz="1050" err="1"/>
              <a:t>prostředí</a:t>
            </a:r>
            <a:r>
              <a:rPr lang="en-US" sz="1050"/>
              <a:t> </a:t>
            </a:r>
            <a:r>
              <a:rPr lang="en-US" sz="1050" err="1"/>
              <a:t>více</a:t>
            </a:r>
            <a:r>
              <a:rPr lang="en-US" sz="1050"/>
              <a:t> </a:t>
            </a:r>
            <a:r>
              <a:rPr lang="en-US" sz="1050" err="1"/>
              <a:t>instalací</a:t>
            </a:r>
            <a:r>
              <a:rPr lang="en-US" sz="1050"/>
              <a:t>. Je </a:t>
            </a:r>
            <a:r>
              <a:rPr lang="en-US" sz="1050" err="1"/>
              <a:t>také</a:t>
            </a:r>
            <a:r>
              <a:rPr lang="en-US" sz="1050"/>
              <a:t> </a:t>
            </a:r>
            <a:r>
              <a:rPr lang="en-US" sz="1050" err="1"/>
              <a:t>chráněn</a:t>
            </a:r>
            <a:r>
              <a:rPr lang="en-US" sz="1050"/>
              <a:t> a </a:t>
            </a:r>
            <a:r>
              <a:rPr lang="en-US" sz="1050" err="1"/>
              <a:t>připraven</a:t>
            </a:r>
            <a:r>
              <a:rPr lang="en-US" sz="1050"/>
              <a:t> pro  </a:t>
            </a:r>
            <a:r>
              <a:rPr lang="en-US" sz="1050" err="1"/>
              <a:t>proces</a:t>
            </a:r>
            <a:r>
              <a:rPr lang="en-US" sz="1050"/>
              <a:t> </a:t>
            </a:r>
            <a:r>
              <a:rPr lang="en-US" sz="1050" err="1"/>
              <a:t>migrace</a:t>
            </a:r>
            <a:r>
              <a:rPr lang="en-US" sz="1050"/>
              <a:t> </a:t>
            </a:r>
            <a:r>
              <a:rPr lang="en-US" sz="1050" err="1"/>
              <a:t>současně</a:t>
            </a:r>
            <a:r>
              <a:rPr lang="en-US" sz="1050"/>
              <a:t> </a:t>
            </a:r>
            <a:r>
              <a:rPr lang="en-US" sz="1050" err="1"/>
              <a:t>několika</a:t>
            </a:r>
            <a:r>
              <a:rPr lang="en-US" sz="1050"/>
              <a:t> </a:t>
            </a:r>
            <a:r>
              <a:rPr lang="en-US" sz="1050" err="1"/>
              <a:t>klienty</a:t>
            </a:r>
          </a:p>
        </p:txBody>
      </p:sp>
      <p:sp>
        <p:nvSpPr>
          <p:cNvPr id="17" name="Symbol zastępczy tekstu 23">
            <a:extLst>
              <a:ext uri="{FF2B5EF4-FFF2-40B4-BE49-F238E27FC236}">
                <a16:creationId xmlns:a16="http://schemas.microsoft.com/office/drawing/2014/main" id="{23FAE5DC-4548-448C-B7A6-813AA5E69528}"/>
              </a:ext>
            </a:extLst>
          </p:cNvPr>
          <p:cNvSpPr txBox="1">
            <a:spLocks/>
          </p:cNvSpPr>
          <p:nvPr/>
        </p:nvSpPr>
        <p:spPr>
          <a:xfrm>
            <a:off x="3564272" y="4402109"/>
            <a:ext cx="5218113" cy="302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err="1"/>
              <a:t>Přidávání</a:t>
            </a:r>
            <a:r>
              <a:rPr lang="en-US" sz="1000"/>
              <a:t> </a:t>
            </a:r>
            <a:r>
              <a:rPr lang="en-US" sz="1000" err="1"/>
              <a:t>poznámek</a:t>
            </a:r>
            <a:r>
              <a:rPr lang="en-US" sz="1000"/>
              <a:t> / </a:t>
            </a:r>
            <a:r>
              <a:rPr lang="en-US" sz="1000" err="1"/>
              <a:t>komentářů</a:t>
            </a:r>
            <a:r>
              <a:rPr lang="en-US" sz="1000"/>
              <a:t> / </a:t>
            </a:r>
            <a:r>
              <a:rPr lang="en-US" sz="1000" err="1"/>
              <a:t>kreslení</a:t>
            </a:r>
            <a:r>
              <a:rPr lang="en-US" sz="1000"/>
              <a:t> </a:t>
            </a:r>
            <a:r>
              <a:rPr lang="en-US" sz="1000" err="1"/>
              <a:t>na</a:t>
            </a:r>
            <a:r>
              <a:rPr lang="en-US" sz="1000"/>
              <a:t> </a:t>
            </a:r>
            <a:r>
              <a:rPr lang="en-US" sz="1000" err="1"/>
              <a:t>mapě</a:t>
            </a:r>
            <a:r>
              <a:rPr lang="en-US" sz="1000"/>
              <a:t> a </a:t>
            </a:r>
            <a:r>
              <a:rPr lang="en-US" sz="1000" err="1"/>
              <a:t>schématech</a:t>
            </a:r>
            <a:r>
              <a:rPr lang="en-US" sz="1000"/>
              <a:t> (</a:t>
            </a:r>
            <a:r>
              <a:rPr lang="en-US" sz="1000" err="1"/>
              <a:t>optické</a:t>
            </a:r>
            <a:r>
              <a:rPr lang="en-US" sz="1000"/>
              <a:t> a HFC)</a:t>
            </a:r>
          </a:p>
        </p:txBody>
      </p:sp>
      <p:pic>
        <p:nvPicPr>
          <p:cNvPr id="18" name="Obraz 21">
            <a:extLst>
              <a:ext uri="{FF2B5EF4-FFF2-40B4-BE49-F238E27FC236}">
                <a16:creationId xmlns:a16="http://schemas.microsoft.com/office/drawing/2014/main" id="{CF928407-9059-4ADF-BF7B-4931361A1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1686" y="1797051"/>
            <a:ext cx="1727366" cy="172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01309"/>
      </p:ext>
    </p:extLst>
  </p:cSld>
  <p:clrMapOvr>
    <a:masterClrMapping/>
  </p:clrMapOvr>
  <p:transition spd="slow" advClick="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2F4222A-5BAF-44AA-BB75-1EC96A57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36</a:t>
            </a:fld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F19D994-711B-451B-8B0B-D129DC01C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97A2CFB-68AB-4F8F-AAB1-B44BF128B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7000" y="1581750"/>
            <a:ext cx="1309820" cy="130982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FF6F438-43EF-4AAA-AD1F-BD0C8D8DB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000" y="1896750"/>
            <a:ext cx="637851" cy="63785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0F4D1319-72BE-43B0-8673-8F292DC9D520}"/>
              </a:ext>
            </a:extLst>
          </p:cNvPr>
          <p:cNvSpPr/>
          <p:nvPr/>
        </p:nvSpPr>
        <p:spPr>
          <a:xfrm>
            <a:off x="477001" y="3877830"/>
            <a:ext cx="3670870" cy="776571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>
                <a:solidFill>
                  <a:srgbClr val="E84C3D"/>
                </a:solidFill>
              </a:rPr>
              <a:t>NET</a:t>
            </a:r>
            <a:r>
              <a:rPr lang="pl-PL" sz="4400" dirty="0">
                <a:solidFill>
                  <a:srgbClr val="27344A"/>
                </a:solidFill>
              </a:rPr>
              <a:t>STORK</a:t>
            </a:r>
            <a:r>
              <a:rPr lang="pl-PL" sz="4400" dirty="0">
                <a:solidFill>
                  <a:schemeClr val="bg1"/>
                </a:solidFill>
              </a:rPr>
              <a:t> </a:t>
            </a:r>
            <a:r>
              <a:rPr lang="pl-PL" sz="4800" b="1" dirty="0">
                <a:solidFill>
                  <a:srgbClr val="E84D3F"/>
                </a:solidFill>
              </a:rPr>
              <a:t>9.2</a:t>
            </a:r>
            <a:endParaRPr lang="pl-PL" sz="4400" b="1" dirty="0">
              <a:solidFill>
                <a:srgbClr val="E84D3F"/>
              </a:solidFill>
            </a:endParaRPr>
          </a:p>
        </p:txBody>
      </p:sp>
      <p:sp>
        <p:nvSpPr>
          <p:cNvPr id="14" name="Dymek myśli: chmurka 13">
            <a:extLst>
              <a:ext uri="{FF2B5EF4-FFF2-40B4-BE49-F238E27FC236}">
                <a16:creationId xmlns:a16="http://schemas.microsoft.com/office/drawing/2014/main" id="{8CEFA9B5-2744-4BB0-A26A-AB961D744FAC}"/>
              </a:ext>
            </a:extLst>
          </p:cNvPr>
          <p:cNvSpPr/>
          <p:nvPr/>
        </p:nvSpPr>
        <p:spPr>
          <a:xfrm>
            <a:off x="4361114" y="121555"/>
            <a:ext cx="2539046" cy="1460195"/>
          </a:xfrm>
          <a:prstGeom prst="cloudCallout">
            <a:avLst>
              <a:gd name="adj1" fmla="val -57296"/>
              <a:gd name="adj2" fmla="val 5985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2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/>
              </a:rPr>
              <a:t>NE!</a:t>
            </a:r>
          </a:p>
          <a:p>
            <a:pPr algn="ctr"/>
            <a:r>
              <a:rPr lang="pl-PL" sz="240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cript MT Bold"/>
              </a:rPr>
              <a:t>Verze</a:t>
            </a:r>
            <a:r>
              <a:rPr lang="pl-PL" sz="2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cript MT Bold"/>
              </a:rPr>
              <a:t> 9 je </a:t>
            </a:r>
            <a:r>
              <a:rPr lang="pl-PL" sz="240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cript MT Bold"/>
              </a:rPr>
              <a:t>tady</a:t>
            </a:r>
            <a:r>
              <a:rPr lang="pl-PL" sz="2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cript MT Bold"/>
              </a:rPr>
              <a:t>!</a:t>
            </a:r>
            <a:endParaRPr lang="pl-PL" sz="2400">
              <a:solidFill>
                <a:schemeClr val="accent1"/>
              </a:solidFill>
              <a:latin typeface="Script MT Bold"/>
            </a:endParaRPr>
          </a:p>
        </p:txBody>
      </p:sp>
      <p:sp>
        <p:nvSpPr>
          <p:cNvPr id="11" name="Dymek myśli: chmurka 10">
            <a:extLst>
              <a:ext uri="{FF2B5EF4-FFF2-40B4-BE49-F238E27FC236}">
                <a16:creationId xmlns:a16="http://schemas.microsoft.com/office/drawing/2014/main" id="{168CDBB7-1F92-44D7-84CD-C63B849E420C}"/>
              </a:ext>
            </a:extLst>
          </p:cNvPr>
          <p:cNvSpPr/>
          <p:nvPr/>
        </p:nvSpPr>
        <p:spPr>
          <a:xfrm>
            <a:off x="188113" y="190500"/>
            <a:ext cx="2539046" cy="1241475"/>
          </a:xfrm>
          <a:prstGeom prst="cloudCallout">
            <a:avLst>
              <a:gd name="adj1" fmla="val 57747"/>
              <a:gd name="adj2" fmla="val 5245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cript MT Bold"/>
              </a:rPr>
              <a:t>Je to </a:t>
            </a:r>
            <a:r>
              <a:rPr lang="pl-PL" sz="2400" err="1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cript MT Bold"/>
              </a:rPr>
              <a:t>vše</a:t>
            </a:r>
            <a:r>
              <a:rPr lang="pl-PL" sz="240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cript MT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32029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ymbol zastępczy tekstu 22">
            <a:extLst>
              <a:ext uri="{FF2B5EF4-FFF2-40B4-BE49-F238E27FC236}">
                <a16:creationId xmlns:a16="http://schemas.microsoft.com/office/drawing/2014/main" id="{F7E207F7-EB1B-4842-8142-7AAF0E09B8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55366" y="396399"/>
            <a:ext cx="5218113" cy="3893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400" dirty="0"/>
              <a:t>Hromadné</a:t>
            </a:r>
            <a:r>
              <a:rPr lang="pl-PL" sz="1400" b="0" dirty="0"/>
              <a:t> aktualizace dat!</a:t>
            </a:r>
            <a:endParaRPr lang="en-US" b="0" dirty="0"/>
          </a:p>
        </p:txBody>
      </p:sp>
      <p:sp>
        <p:nvSpPr>
          <p:cNvPr id="61" name="Symbol zastępczy tekstu 22">
            <a:extLst>
              <a:ext uri="{FF2B5EF4-FFF2-40B4-BE49-F238E27FC236}">
                <a16:creationId xmlns:a16="http://schemas.microsoft.com/office/drawing/2014/main" id="{730774A3-1AEE-4B16-8350-34ECD0382A49}"/>
              </a:ext>
            </a:extLst>
          </p:cNvPr>
          <p:cNvSpPr txBox="1">
            <a:spLocks/>
          </p:cNvSpPr>
          <p:nvPr/>
        </p:nvSpPr>
        <p:spPr>
          <a:xfrm>
            <a:off x="3555358" y="1407578"/>
            <a:ext cx="5218113" cy="447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/>
              <a:t>Pokročilá </a:t>
            </a:r>
            <a:r>
              <a:rPr lang="en-US" sz="1400" dirty="0" err="1"/>
              <a:t>konfigurace</a:t>
            </a:r>
            <a:r>
              <a:rPr lang="en-US" sz="1400" dirty="0"/>
              <a:t> </a:t>
            </a:r>
            <a:r>
              <a:rPr lang="en-US" sz="1400" dirty="0" err="1"/>
              <a:t>popisu</a:t>
            </a:r>
            <a:r>
              <a:rPr lang="en-US" sz="1400" dirty="0"/>
              <a:t> </a:t>
            </a:r>
            <a:r>
              <a:rPr lang="en-US" sz="1400" dirty="0" err="1"/>
              <a:t>objektů</a:t>
            </a:r>
            <a:r>
              <a:rPr lang="en-US" sz="1400" b="0" dirty="0"/>
              <a:t> pro každou  aplikaci</a:t>
            </a:r>
            <a:endParaRPr lang="en-US" dirty="0"/>
          </a:p>
        </p:txBody>
      </p:sp>
      <p:sp>
        <p:nvSpPr>
          <p:cNvPr id="63" name="Symbol zastępczy tekstu 22">
            <a:extLst>
              <a:ext uri="{FF2B5EF4-FFF2-40B4-BE49-F238E27FC236}">
                <a16:creationId xmlns:a16="http://schemas.microsoft.com/office/drawing/2014/main" id="{7B03F97D-751F-461B-934A-171EF3DAFB71}"/>
              </a:ext>
            </a:extLst>
          </p:cNvPr>
          <p:cNvSpPr txBox="1">
            <a:spLocks/>
          </p:cNvSpPr>
          <p:nvPr/>
        </p:nvSpPr>
        <p:spPr>
          <a:xfrm>
            <a:off x="3555364" y="2226812"/>
            <a:ext cx="5218113" cy="389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0"/>
              <a:t>Podpora platformy </a:t>
            </a:r>
            <a:r>
              <a:rPr lang="pl-PL" sz="1400"/>
              <a:t>Google Mapy</a:t>
            </a:r>
            <a:r>
              <a:rPr lang="pl-PL" sz="1400" b="0"/>
              <a:t> </a:t>
            </a:r>
            <a:endParaRPr lang="pl-PL" b="0"/>
          </a:p>
        </p:txBody>
      </p:sp>
      <p:sp>
        <p:nvSpPr>
          <p:cNvPr id="65" name="Symbol zastępczy tekstu 23">
            <a:extLst>
              <a:ext uri="{FF2B5EF4-FFF2-40B4-BE49-F238E27FC236}">
                <a16:creationId xmlns:a16="http://schemas.microsoft.com/office/drawing/2014/main" id="{265E0B0D-C155-447A-BDA2-EF338A834A8B}"/>
              </a:ext>
            </a:extLst>
          </p:cNvPr>
          <p:cNvSpPr txBox="1">
            <a:spLocks/>
          </p:cNvSpPr>
          <p:nvPr/>
        </p:nvSpPr>
        <p:spPr>
          <a:xfrm>
            <a:off x="3555358" y="1812508"/>
            <a:ext cx="5218113" cy="3820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Mapa</a:t>
            </a:r>
            <a:r>
              <a:rPr lang="en-US" sz="1200" dirty="0"/>
              <a:t>, editor, </a:t>
            </a:r>
            <a:r>
              <a:rPr lang="en-US" sz="1200" dirty="0" err="1"/>
              <a:t>hierarchie</a:t>
            </a:r>
            <a:r>
              <a:rPr lang="en-US" sz="1200" dirty="0"/>
              <a:t>, </a:t>
            </a:r>
            <a:r>
              <a:rPr lang="en-US" sz="1200" dirty="0" err="1"/>
              <a:t>schémata</a:t>
            </a:r>
            <a:r>
              <a:rPr lang="en-US" sz="1200" dirty="0"/>
              <a:t>, </a:t>
            </a:r>
            <a:r>
              <a:rPr lang="en-US" sz="1200" dirty="0" err="1"/>
              <a:t>zprávy</a:t>
            </a:r>
            <a:r>
              <a:rPr lang="en-US" sz="1200" dirty="0"/>
              <a:t>, </a:t>
            </a:r>
            <a:r>
              <a:rPr lang="en-US" sz="1200" dirty="0" err="1"/>
              <a:t>objekty</a:t>
            </a:r>
            <a:r>
              <a:rPr lang="en-US" sz="1200" dirty="0"/>
              <a:t>, </a:t>
            </a:r>
            <a:r>
              <a:rPr lang="en-US" sz="1200" dirty="0" err="1"/>
              <a:t>vyhledávání</a:t>
            </a:r>
            <a:r>
              <a:rPr lang="en-US" sz="1200" dirty="0"/>
              <a:t>, ...</a:t>
            </a:r>
          </a:p>
        </p:txBody>
      </p:sp>
      <p:sp>
        <p:nvSpPr>
          <p:cNvPr id="66" name="Symbol zastępczy tekstu 22">
            <a:extLst>
              <a:ext uri="{FF2B5EF4-FFF2-40B4-BE49-F238E27FC236}">
                <a16:creationId xmlns:a16="http://schemas.microsoft.com/office/drawing/2014/main" id="{557FF62C-CAAC-4A0A-B705-5A6DBD1C5074}"/>
              </a:ext>
            </a:extLst>
          </p:cNvPr>
          <p:cNvSpPr txBox="1">
            <a:spLocks/>
          </p:cNvSpPr>
          <p:nvPr/>
        </p:nvSpPr>
        <p:spPr>
          <a:xfrm>
            <a:off x="3555366" y="3399826"/>
            <a:ext cx="5218113" cy="389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err="1"/>
              <a:t>Nový</a:t>
            </a:r>
            <a:r>
              <a:rPr lang="en-US" sz="1400" b="0" dirty="0"/>
              <a:t> </a:t>
            </a:r>
            <a:r>
              <a:rPr lang="en-US" sz="1400" b="0" dirty="0" err="1"/>
              <a:t>modul</a:t>
            </a:r>
            <a:r>
              <a:rPr lang="en-US" sz="1400" b="0" dirty="0"/>
              <a:t> pro </a:t>
            </a:r>
            <a:r>
              <a:rPr lang="en-US" sz="1400" b="0" dirty="0" err="1"/>
              <a:t>projekt</a:t>
            </a:r>
            <a:r>
              <a:rPr lang="en-US" sz="1400" b="0" dirty="0"/>
              <a:t> / </a:t>
            </a:r>
            <a:r>
              <a:rPr lang="en-US" sz="1400" b="0" dirty="0" err="1"/>
              <a:t>pronájem</a:t>
            </a:r>
            <a:endParaRPr lang="en-US" dirty="0"/>
          </a:p>
        </p:txBody>
      </p:sp>
      <p:sp>
        <p:nvSpPr>
          <p:cNvPr id="67" name="Symbol zastępczy tekstu 23">
            <a:extLst>
              <a:ext uri="{FF2B5EF4-FFF2-40B4-BE49-F238E27FC236}">
                <a16:creationId xmlns:a16="http://schemas.microsoft.com/office/drawing/2014/main" id="{0B387876-2843-4973-B5C2-00FA94DACCCE}"/>
              </a:ext>
            </a:extLst>
          </p:cNvPr>
          <p:cNvSpPr txBox="1">
            <a:spLocks/>
          </p:cNvSpPr>
          <p:nvPr/>
        </p:nvSpPr>
        <p:spPr>
          <a:xfrm>
            <a:off x="3555363" y="2680732"/>
            <a:ext cx="5218113" cy="671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Umožňuje používat v Google podkladové mapy (zdarma až pro 22k mapových požadavků za měsíc). Také můžeme poskytnout plán Google Maps Premium pro povolení dalších mapových požadavků</a:t>
            </a:r>
            <a:endParaRPr lang="en-US" sz="1200" b="1" dirty="0"/>
          </a:p>
        </p:txBody>
      </p:sp>
      <p:sp>
        <p:nvSpPr>
          <p:cNvPr id="16" name="Symbol zastępczy tekstu 23">
            <a:extLst>
              <a:ext uri="{FF2B5EF4-FFF2-40B4-BE49-F238E27FC236}">
                <a16:creationId xmlns:a16="http://schemas.microsoft.com/office/drawing/2014/main" id="{45182EFA-5840-42C6-9878-E16D4141E25D}"/>
              </a:ext>
            </a:extLst>
          </p:cNvPr>
          <p:cNvSpPr txBox="1">
            <a:spLocks/>
          </p:cNvSpPr>
          <p:nvPr/>
        </p:nvSpPr>
        <p:spPr>
          <a:xfrm>
            <a:off x="3555362" y="3791558"/>
            <a:ext cx="5218113" cy="3820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Vytváření</a:t>
            </a:r>
            <a:r>
              <a:rPr lang="en-US" sz="1200" dirty="0"/>
              <a:t> </a:t>
            </a:r>
            <a:r>
              <a:rPr lang="en-US" sz="1200" dirty="0" err="1"/>
              <a:t>projektů</a:t>
            </a:r>
            <a:r>
              <a:rPr lang="en-US" sz="1200" dirty="0"/>
              <a:t> / </a:t>
            </a:r>
            <a:r>
              <a:rPr lang="en-US" sz="1200" dirty="0" err="1"/>
              <a:t>pronájem</a:t>
            </a:r>
            <a:r>
              <a:rPr lang="en-US" sz="1200" dirty="0"/>
              <a:t> a </a:t>
            </a:r>
            <a:r>
              <a:rPr lang="en-US" sz="1200" dirty="0" err="1"/>
              <a:t>sdružování</a:t>
            </a:r>
            <a:r>
              <a:rPr lang="en-US" sz="1200" dirty="0"/>
              <a:t> </a:t>
            </a:r>
            <a:r>
              <a:rPr lang="en-US" sz="1200" dirty="0" err="1"/>
              <a:t>objektů</a:t>
            </a:r>
            <a:r>
              <a:rPr lang="en-US" sz="1200" dirty="0"/>
              <a:t> s </a:t>
            </a:r>
            <a:r>
              <a:rPr lang="en-US" sz="1200" dirty="0" err="1"/>
              <a:t>nimi</a:t>
            </a:r>
            <a:r>
              <a:rPr lang="en-US" sz="1200" dirty="0"/>
              <a:t> (</a:t>
            </a:r>
            <a:r>
              <a:rPr lang="cs-CZ" sz="1200" dirty="0"/>
              <a:t>n:n </a:t>
            </a:r>
            <a:r>
              <a:rPr lang="en-US" sz="1200" dirty="0" err="1"/>
              <a:t>vztahů</a:t>
            </a:r>
            <a:r>
              <a:rPr lang="en-US" sz="1200" dirty="0"/>
              <a:t>)</a:t>
            </a:r>
          </a:p>
        </p:txBody>
      </p:sp>
      <p:sp>
        <p:nvSpPr>
          <p:cNvPr id="17" name="Symbol zastępczy tekstu 22">
            <a:extLst>
              <a:ext uri="{FF2B5EF4-FFF2-40B4-BE49-F238E27FC236}">
                <a16:creationId xmlns:a16="http://schemas.microsoft.com/office/drawing/2014/main" id="{31B76619-8F28-4C72-9650-0EA8099BA2C2}"/>
              </a:ext>
            </a:extLst>
          </p:cNvPr>
          <p:cNvSpPr txBox="1">
            <a:spLocks/>
          </p:cNvSpPr>
          <p:nvPr/>
        </p:nvSpPr>
        <p:spPr>
          <a:xfrm>
            <a:off x="3555366" y="4350527"/>
            <a:ext cx="5218113" cy="389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Export do KML</a:t>
            </a:r>
            <a:r>
              <a:rPr lang="cs-CZ" sz="1400" dirty="0"/>
              <a:t> – Google </a:t>
            </a:r>
            <a:r>
              <a:rPr lang="cs-CZ" sz="1400" dirty="0" err="1"/>
              <a:t>Earth</a:t>
            </a:r>
            <a:r>
              <a:rPr lang="cs-CZ" sz="1400" dirty="0"/>
              <a:t> (i mobilní aplikace)</a:t>
            </a:r>
          </a:p>
          <a:p>
            <a:endParaRPr lang="cs-CZ" sz="1400" dirty="0"/>
          </a:p>
        </p:txBody>
      </p:sp>
      <p:pic>
        <p:nvPicPr>
          <p:cNvPr id="13" name="Obraz 21">
            <a:extLst>
              <a:ext uri="{FF2B5EF4-FFF2-40B4-BE49-F238E27FC236}">
                <a16:creationId xmlns:a16="http://schemas.microsoft.com/office/drawing/2014/main" id="{FEB01130-CE24-455C-BDB5-88B86B1CE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1686" y="1797051"/>
            <a:ext cx="1727366" cy="1727366"/>
          </a:xfrm>
          <a:prstGeom prst="rect">
            <a:avLst/>
          </a:prstGeom>
        </p:spPr>
      </p:pic>
      <p:sp>
        <p:nvSpPr>
          <p:cNvPr id="18" name="Symbol zastępczy tekstu 18">
            <a:extLst>
              <a:ext uri="{FF2B5EF4-FFF2-40B4-BE49-F238E27FC236}">
                <a16:creationId xmlns:a16="http://schemas.microsoft.com/office/drawing/2014/main" id="{57A3ABE8-969B-4B94-AF14-185BB0B5F0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958" y="339939"/>
            <a:ext cx="2599944" cy="96572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pl-PL" altLang="pl-PL" sz="2600"/>
              <a:t>Netstork 9.0</a:t>
            </a:r>
          </a:p>
          <a:p>
            <a:r>
              <a:rPr lang="pl-PL" altLang="pl-PL" sz="2600"/>
              <a:t>Nové </a:t>
            </a:r>
            <a:r>
              <a:rPr lang="pl-PL" altLang="pl-PL" sz="2600">
                <a:solidFill>
                  <a:schemeClr val="accent1">
                    <a:lumMod val="60000"/>
                    <a:lumOff val="40000"/>
                  </a:schemeClr>
                </a:solidFill>
              </a:rPr>
              <a:t>klíčové prvky</a:t>
            </a:r>
            <a:endParaRPr lang="pl-PL" altLang="pl-PL" sz="2600">
              <a:solidFill>
                <a:schemeClr val="accent1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12" name="Symbol zastępczy tekstu 22">
            <a:extLst>
              <a:ext uri="{FF2B5EF4-FFF2-40B4-BE49-F238E27FC236}">
                <a16:creationId xmlns:a16="http://schemas.microsoft.com/office/drawing/2014/main" id="{4E3BAB2D-4138-4154-83C5-B80E4C2EDC91}"/>
              </a:ext>
            </a:extLst>
          </p:cNvPr>
          <p:cNvSpPr txBox="1">
            <a:spLocks/>
          </p:cNvSpPr>
          <p:nvPr/>
        </p:nvSpPr>
        <p:spPr>
          <a:xfrm>
            <a:off x="3555358" y="889292"/>
            <a:ext cx="5218113" cy="389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dirty="0"/>
              <a:t>RÚIAN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890421680"/>
      </p:ext>
    </p:extLst>
  </p:cSld>
  <p:clrMapOvr>
    <a:masterClrMapping/>
  </p:clrMapOvr>
  <p:transition spd="slow" advClick="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ymbol zastępczy tekstu 22">
            <a:extLst>
              <a:ext uri="{FF2B5EF4-FFF2-40B4-BE49-F238E27FC236}">
                <a16:creationId xmlns:a16="http://schemas.microsoft.com/office/drawing/2014/main" id="{F7E207F7-EB1B-4842-8142-7AAF0E09B8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55365" y="387422"/>
            <a:ext cx="5218113" cy="3893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b="0"/>
              <a:t>Nový modul pro import a správu rastrů (</a:t>
            </a:r>
            <a:r>
              <a:rPr lang="en-US" sz="1400"/>
              <a:t>GeoTIFF</a:t>
            </a:r>
            <a:r>
              <a:rPr lang="en-US" sz="1400" b="0"/>
              <a:t>)</a:t>
            </a:r>
            <a:endParaRPr lang="en-US" b="0"/>
          </a:p>
        </p:txBody>
      </p:sp>
      <p:sp>
        <p:nvSpPr>
          <p:cNvPr id="61" name="Symbol zastępczy tekstu 22">
            <a:extLst>
              <a:ext uri="{FF2B5EF4-FFF2-40B4-BE49-F238E27FC236}">
                <a16:creationId xmlns:a16="http://schemas.microsoft.com/office/drawing/2014/main" id="{730774A3-1AEE-4B16-8350-34ECD0382A49}"/>
              </a:ext>
            </a:extLst>
          </p:cNvPr>
          <p:cNvSpPr txBox="1">
            <a:spLocks/>
          </p:cNvSpPr>
          <p:nvPr/>
        </p:nvSpPr>
        <p:spPr>
          <a:xfrm>
            <a:off x="3555364" y="990882"/>
            <a:ext cx="5218113" cy="447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err="1"/>
              <a:t>Nový</a:t>
            </a:r>
            <a:r>
              <a:rPr lang="en-US" sz="1400" b="0" dirty="0"/>
              <a:t> </a:t>
            </a:r>
            <a:r>
              <a:rPr lang="en-US" sz="1400" b="0" dirty="0" err="1"/>
              <a:t>modul</a:t>
            </a:r>
            <a:r>
              <a:rPr lang="en-US" sz="1400" b="0" dirty="0"/>
              <a:t> </a:t>
            </a:r>
            <a:r>
              <a:rPr lang="en-US" sz="1400" dirty="0" err="1"/>
              <a:t>Historie</a:t>
            </a:r>
            <a:r>
              <a:rPr lang="en-US" sz="1400" dirty="0"/>
              <a:t> </a:t>
            </a:r>
            <a:r>
              <a:rPr lang="en-US" sz="1400" dirty="0" err="1"/>
              <a:t>objektů</a:t>
            </a:r>
            <a:endParaRPr lang="en-US" dirty="0"/>
          </a:p>
        </p:txBody>
      </p:sp>
      <p:sp>
        <p:nvSpPr>
          <p:cNvPr id="63" name="Symbol zastępczy tekstu 22">
            <a:extLst>
              <a:ext uri="{FF2B5EF4-FFF2-40B4-BE49-F238E27FC236}">
                <a16:creationId xmlns:a16="http://schemas.microsoft.com/office/drawing/2014/main" id="{7B03F97D-751F-461B-934A-171EF3DAFB71}"/>
              </a:ext>
            </a:extLst>
          </p:cNvPr>
          <p:cNvSpPr txBox="1">
            <a:spLocks/>
          </p:cNvSpPr>
          <p:nvPr/>
        </p:nvSpPr>
        <p:spPr>
          <a:xfrm>
            <a:off x="3588021" y="2083559"/>
            <a:ext cx="5218113" cy="389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Nové</a:t>
            </a:r>
            <a:r>
              <a:rPr lang="en-US" sz="1400" dirty="0"/>
              <a:t> </a:t>
            </a:r>
            <a:r>
              <a:rPr lang="en-US" sz="1400" dirty="0" err="1"/>
              <a:t>schéma</a:t>
            </a:r>
            <a:r>
              <a:rPr lang="en-US" sz="1400" b="0" dirty="0"/>
              <a:t> ODF </a:t>
            </a:r>
            <a:r>
              <a:rPr lang="en-US" sz="1400" b="0" dirty="0" err="1"/>
              <a:t>racku</a:t>
            </a:r>
            <a:endParaRPr lang="pl-PL" sz="1400" b="0" dirty="0"/>
          </a:p>
        </p:txBody>
      </p:sp>
      <p:sp>
        <p:nvSpPr>
          <p:cNvPr id="65" name="Symbol zastępczy tekstu 23">
            <a:extLst>
              <a:ext uri="{FF2B5EF4-FFF2-40B4-BE49-F238E27FC236}">
                <a16:creationId xmlns:a16="http://schemas.microsoft.com/office/drawing/2014/main" id="{265E0B0D-C155-447A-BDA2-EF338A834A8B}"/>
              </a:ext>
            </a:extLst>
          </p:cNvPr>
          <p:cNvSpPr txBox="1">
            <a:spLocks/>
          </p:cNvSpPr>
          <p:nvPr/>
        </p:nvSpPr>
        <p:spPr>
          <a:xfrm>
            <a:off x="3555363" y="1485665"/>
            <a:ext cx="5218113" cy="3820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/>
              <a:t>registrace</a:t>
            </a:r>
            <a:r>
              <a:rPr lang="en-US" sz="1050" dirty="0"/>
              <a:t> &amp; </a:t>
            </a:r>
            <a:r>
              <a:rPr lang="en-US" sz="1050" dirty="0" err="1"/>
              <a:t>prohlížení</a:t>
            </a:r>
            <a:r>
              <a:rPr lang="en-US" sz="1050" dirty="0"/>
              <a:t> </a:t>
            </a:r>
            <a:r>
              <a:rPr lang="en-US" sz="1050" dirty="0" err="1"/>
              <a:t>historie</a:t>
            </a:r>
            <a:r>
              <a:rPr lang="en-US" sz="1050" dirty="0"/>
              <a:t> </a:t>
            </a:r>
            <a:r>
              <a:rPr lang="en-US" sz="1050" dirty="0" err="1"/>
              <a:t>změn</a:t>
            </a:r>
            <a:r>
              <a:rPr lang="en-US" sz="1050" dirty="0"/>
              <a:t> </a:t>
            </a:r>
            <a:r>
              <a:rPr lang="en-US" sz="1050" dirty="0" err="1"/>
              <a:t>objektů</a:t>
            </a:r>
            <a:endParaRPr lang="en-US" sz="1050" dirty="0"/>
          </a:p>
        </p:txBody>
      </p:sp>
      <p:sp>
        <p:nvSpPr>
          <p:cNvPr id="66" name="Symbol zastępczy tekstu 22">
            <a:extLst>
              <a:ext uri="{FF2B5EF4-FFF2-40B4-BE49-F238E27FC236}">
                <a16:creationId xmlns:a16="http://schemas.microsoft.com/office/drawing/2014/main" id="{557FF62C-CAAC-4A0A-B705-5A6DBD1C5074}"/>
              </a:ext>
            </a:extLst>
          </p:cNvPr>
          <p:cNvSpPr txBox="1">
            <a:spLocks/>
          </p:cNvSpPr>
          <p:nvPr/>
        </p:nvSpPr>
        <p:spPr>
          <a:xfrm>
            <a:off x="3555362" y="2643322"/>
            <a:ext cx="5218113" cy="389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cs typeface="Calibri"/>
              </a:rPr>
              <a:t>Nový</a:t>
            </a:r>
            <a:r>
              <a:rPr lang="en-US" sz="1400" dirty="0">
                <a:cs typeface="Calibri"/>
              </a:rPr>
              <a:t> design</a:t>
            </a:r>
            <a:r>
              <a:rPr lang="en-US" sz="1400" b="0" dirty="0">
                <a:cs typeface="Calibri"/>
              </a:rPr>
              <a:t>  </a:t>
            </a:r>
            <a:r>
              <a:rPr lang="en-US" sz="1400" b="0" dirty="0" err="1">
                <a:cs typeface="Calibri"/>
              </a:rPr>
              <a:t>stávajícího</a:t>
            </a:r>
            <a:r>
              <a:rPr lang="en-US" sz="1400" b="0" dirty="0">
                <a:cs typeface="Calibri"/>
              </a:rPr>
              <a:t> </a:t>
            </a:r>
            <a:r>
              <a:rPr lang="en-US" sz="1400" b="0" dirty="0" err="1">
                <a:cs typeface="Calibri"/>
              </a:rPr>
              <a:t>schématu</a:t>
            </a:r>
            <a:r>
              <a:rPr lang="en-US" sz="1400" b="0" dirty="0">
                <a:cs typeface="Calibri"/>
              </a:rPr>
              <a:t> MDF </a:t>
            </a:r>
            <a:r>
              <a:rPr lang="en-US" sz="1400" b="0" dirty="0" err="1">
                <a:cs typeface="Calibri"/>
              </a:rPr>
              <a:t>racku</a:t>
            </a:r>
            <a:endParaRPr lang="en-US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52B536C4-B4B0-4B58-A7F7-5B6978B65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1686" y="1797051"/>
            <a:ext cx="1727366" cy="1727366"/>
          </a:xfrm>
          <a:prstGeom prst="rect">
            <a:avLst/>
          </a:prstGeom>
        </p:spPr>
      </p:pic>
      <p:sp>
        <p:nvSpPr>
          <p:cNvPr id="14" name="Symbol zastępczy tekstu 18">
            <a:extLst>
              <a:ext uri="{FF2B5EF4-FFF2-40B4-BE49-F238E27FC236}">
                <a16:creationId xmlns:a16="http://schemas.microsoft.com/office/drawing/2014/main" id="{8BDB347E-565F-4C49-9D27-B99B5DAE07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958" y="339939"/>
            <a:ext cx="2599944" cy="96572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pl-PL" altLang="pl-PL" sz="2600"/>
              <a:t>Netstork 9.0</a:t>
            </a:r>
          </a:p>
          <a:p>
            <a:r>
              <a:rPr lang="pl-PL" altLang="pl-PL" sz="2600"/>
              <a:t>Nové </a:t>
            </a:r>
            <a:r>
              <a:rPr lang="pl-PL" altLang="pl-PL" sz="2600">
                <a:solidFill>
                  <a:schemeClr val="accent1">
                    <a:lumMod val="60000"/>
                    <a:lumOff val="40000"/>
                  </a:schemeClr>
                </a:solidFill>
              </a:rPr>
              <a:t>klíčové prvky</a:t>
            </a:r>
            <a:endParaRPr lang="pl-PL" altLang="pl-PL" sz="2600">
              <a:solidFill>
                <a:schemeClr val="accent1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15" name="Symbol zastępczy tekstu 22">
            <a:extLst>
              <a:ext uri="{FF2B5EF4-FFF2-40B4-BE49-F238E27FC236}">
                <a16:creationId xmlns:a16="http://schemas.microsoft.com/office/drawing/2014/main" id="{F5F34C53-B9B6-4A8A-9732-F1209A77BFA2}"/>
              </a:ext>
            </a:extLst>
          </p:cNvPr>
          <p:cNvSpPr txBox="1">
            <a:spLocks/>
          </p:cNvSpPr>
          <p:nvPr/>
        </p:nvSpPr>
        <p:spPr>
          <a:xfrm>
            <a:off x="3555366" y="3772230"/>
            <a:ext cx="5218113" cy="389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0">
                <a:solidFill>
                  <a:schemeClr val="bg1"/>
                </a:solidFill>
              </a:rPr>
              <a:t>... a další, dejte nám vědět, co je zapotřebí!</a:t>
            </a:r>
            <a:endParaRPr lang="en-US" b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6496600"/>
      </p:ext>
    </p:extLst>
  </p:cSld>
  <p:clrMapOvr>
    <a:masterClrMapping/>
  </p:clrMapOvr>
  <p:transition spd="slow" advClick="0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45E48957-7B91-4AA1-B7F1-F2DBC9B3D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73079"/>
            <a:ext cx="7772400" cy="542532"/>
          </a:xfrm>
        </p:spPr>
        <p:txBody>
          <a:bodyPr/>
          <a:lstStyle/>
          <a:p>
            <a:r>
              <a:rPr lang="pl-PL" sz="2800" dirty="0"/>
              <a:t>SHRNUTÍ</a:t>
            </a:r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955BBC8E-E295-4ADC-971B-3954BC17A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973297"/>
            <a:ext cx="7772400" cy="706621"/>
          </a:xfrm>
        </p:spPr>
        <p:txBody>
          <a:bodyPr>
            <a:normAutofit/>
          </a:bodyPr>
          <a:lstStyle/>
          <a:p>
            <a:r>
              <a:rPr lang="cs-CZ" i="1" dirty="0">
                <a:solidFill>
                  <a:srgbClr val="E84D3F"/>
                </a:solidFill>
                <a:latin typeface="Lato" panose="020F0502020204030203" pitchFamily="34" charset="-18"/>
              </a:rPr>
              <a:t>Správa kompletního životního cyklu telekomunikačních sítí a údržby</a:t>
            </a:r>
            <a:endParaRPr lang="pl-PL" i="1" dirty="0">
              <a:solidFill>
                <a:srgbClr val="E84D3F"/>
              </a:solidFill>
              <a:latin typeface="Lato" panose="020F0502020204030203" pitchFamily="34" charset="-18"/>
            </a:endParaRPr>
          </a:p>
          <a:p>
            <a:r>
              <a:rPr lang="cs-CZ" i="1" dirty="0">
                <a:solidFill>
                  <a:srgbClr val="E84D3F"/>
                </a:solidFill>
                <a:latin typeface="Lato" panose="020F0502020204030203" pitchFamily="34" charset="-18"/>
              </a:rPr>
              <a:t>a</a:t>
            </a:r>
            <a:r>
              <a:rPr lang="en-US" i="1" dirty="0">
                <a:solidFill>
                  <a:srgbClr val="E84D3F"/>
                </a:solidFill>
                <a:latin typeface="Lato" panose="020F0502020204030203" pitchFamily="34" charset="-18"/>
              </a:rPr>
              <a:t> </a:t>
            </a:r>
            <a:r>
              <a:rPr lang="cs-CZ" i="1" dirty="0">
                <a:solidFill>
                  <a:srgbClr val="E84D3F"/>
                </a:solidFill>
                <a:latin typeface="Lato" panose="020F0502020204030203" pitchFamily="34" charset="-18"/>
              </a:rPr>
              <a:t>zefektivnění klíčových vnitropodnikových procesů</a:t>
            </a:r>
            <a:endParaRPr lang="en-US" i="1" dirty="0">
              <a:solidFill>
                <a:srgbClr val="E84D3F"/>
              </a:solidFill>
              <a:latin typeface="Lato" panose="020F0502020204030203" pitchFamily="34" charset="-18"/>
            </a:endParaRPr>
          </a:p>
          <a:p>
            <a:endParaRPr lang="pl-PL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D614557-04FB-467E-851C-C07BF44F6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39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2B28561-C495-4675-B918-252D67D06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184" y="1976078"/>
            <a:ext cx="4932646" cy="254969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 b="1" dirty="0">
                <a:latin typeface="+mj-lt"/>
              </a:rPr>
              <a:t>Výhodná cena za vyspělý produkt</a:t>
            </a:r>
            <a:endParaRPr lang="pl-PL" sz="18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 b="1" dirty="0">
                <a:latin typeface="+mj-lt"/>
              </a:rPr>
              <a:t>Jednoduchá instalace a užívání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 b="1" dirty="0">
                <a:latin typeface="+mj-lt"/>
              </a:rPr>
              <a:t>Všechny důležité prvky datového modelu a funkcí</a:t>
            </a:r>
            <a:endParaRPr lang="pl-PL" sz="18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 b="1" dirty="0">
                <a:latin typeface="+mj-lt"/>
              </a:rPr>
              <a:t>Online nebo offline přístup</a:t>
            </a:r>
            <a:endParaRPr lang="en-GB" sz="1800" b="1" dirty="0"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B9F2159-4617-4183-83D0-0F94BAD37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830" y="2090378"/>
            <a:ext cx="3324275" cy="190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2460"/>
      </p:ext>
    </p:extLst>
  </p:cSld>
  <p:clrMapOvr>
    <a:masterClrMapping/>
  </p:clrMapOvr>
  <p:transition spd="slow" advClick="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04CF5224-F7D6-4AE0-ACC5-2012D4F8D261}"/>
              </a:ext>
            </a:extLst>
          </p:cNvPr>
          <p:cNvGrpSpPr/>
          <p:nvPr/>
        </p:nvGrpSpPr>
        <p:grpSpPr>
          <a:xfrm>
            <a:off x="1714663" y="1016513"/>
            <a:ext cx="2674257" cy="2674257"/>
            <a:chOff x="398727" y="420116"/>
            <a:chExt cx="4148300" cy="4148300"/>
          </a:xfrm>
        </p:grpSpPr>
        <p:pic>
          <p:nvPicPr>
            <p:cNvPr id="14" name="Obraz 13" descr="laptop.png">
              <a:extLst>
                <a:ext uri="{FF2B5EF4-FFF2-40B4-BE49-F238E27FC236}">
                  <a16:creationId xmlns:a16="http://schemas.microsoft.com/office/drawing/2014/main" id="{43E9F6BD-24A7-452C-BAE6-5E7CB33D3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727" y="420116"/>
              <a:ext cx="4148300" cy="4148300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9103AE5F-0A7E-4E44-A6A3-C2B2FFFD4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635" y="1022946"/>
              <a:ext cx="2551619" cy="1676270"/>
            </a:xfrm>
            <a:prstGeom prst="rect">
              <a:avLst/>
            </a:prstGeom>
          </p:spPr>
        </p:pic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12D3B392-70FD-4DDE-A66A-49BE9EF0F27C}"/>
              </a:ext>
            </a:extLst>
          </p:cNvPr>
          <p:cNvGrpSpPr/>
          <p:nvPr/>
        </p:nvGrpSpPr>
        <p:grpSpPr>
          <a:xfrm>
            <a:off x="5409009" y="1016294"/>
            <a:ext cx="2674257" cy="2674257"/>
            <a:chOff x="5087511" y="420116"/>
            <a:chExt cx="4148300" cy="4148300"/>
          </a:xfrm>
        </p:grpSpPr>
        <p:pic>
          <p:nvPicPr>
            <p:cNvPr id="16" name="Obraz 15" descr="laptop.png">
              <a:extLst>
                <a:ext uri="{FF2B5EF4-FFF2-40B4-BE49-F238E27FC236}">
                  <a16:creationId xmlns:a16="http://schemas.microsoft.com/office/drawing/2014/main" id="{56824D38-E08E-4FE7-BD16-1D9B76D1D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7511" y="420116"/>
              <a:ext cx="4148300" cy="414830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3C019B83-9024-42A0-AAA7-E8B70C4E3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6061" y="985938"/>
              <a:ext cx="2610719" cy="1683727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2F10258D-C193-4671-85C5-372176D66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700" err="1">
                <a:latin typeface="Lato"/>
              </a:rPr>
              <a:t>Podporované</a:t>
            </a:r>
            <a:r>
              <a:rPr lang="pl-PL" sz="2700">
                <a:latin typeface="Lato"/>
              </a:rPr>
              <a:t> technologie</a:t>
            </a:r>
            <a:endParaRPr lang="pl-PL" sz="270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716C247-4C9F-446E-8065-3609B44096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DDFB4DB-9DA2-410F-BA67-75D6E40B4F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324" y="1771784"/>
            <a:ext cx="954104" cy="347331"/>
          </a:xfrm>
        </p:spPr>
        <p:txBody>
          <a:bodyPr>
            <a:normAutofit lnSpcReduction="10000"/>
          </a:bodyPr>
          <a:lstStyle/>
          <a:p>
            <a:r>
              <a:rPr lang="pl-PL" b="1" err="1">
                <a:solidFill>
                  <a:schemeClr val="tx1">
                    <a:lumMod val="90000"/>
                    <a:lumOff val="10000"/>
                  </a:schemeClr>
                </a:solidFill>
                <a:latin typeface="Lato" panose="020F0502020204030203" pitchFamily="34" charset="-18"/>
              </a:rPr>
              <a:t>GPON</a:t>
            </a:r>
            <a:endParaRPr lang="pl-PL" b="1">
              <a:solidFill>
                <a:schemeClr val="tx1">
                  <a:lumMod val="90000"/>
                  <a:lumOff val="10000"/>
                </a:schemeClr>
              </a:solidFill>
              <a:latin typeface="Lato" panose="020F0502020204030203" pitchFamily="34" charset="-18"/>
            </a:endParaRPr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CBA39C98-AFEC-4B18-BC17-AA15E1E1F21C}"/>
              </a:ext>
            </a:extLst>
          </p:cNvPr>
          <p:cNvSpPr txBox="1">
            <a:spLocks/>
          </p:cNvSpPr>
          <p:nvPr/>
        </p:nvSpPr>
        <p:spPr>
          <a:xfrm>
            <a:off x="7865168" y="1745613"/>
            <a:ext cx="1072208" cy="399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buFont typeface="Arial"/>
              <a:buNone/>
              <a:defRPr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914400" indent="-457200">
              <a:spcBef>
                <a:spcPct val="20000"/>
              </a:spcBef>
              <a:buFont typeface="Arial"/>
              <a:buChar char="•"/>
              <a:defRPr sz="1600">
                <a:solidFill>
                  <a:srgbClr val="1E2A44"/>
                </a:solidFill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1400">
                <a:solidFill>
                  <a:srgbClr val="1E2A44"/>
                </a:solidFill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14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14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pl-PL">
                <a:latin typeface="Lato" panose="020F0502020204030203" pitchFamily="34" charset="-18"/>
              </a:rPr>
              <a:t>RADIO</a:t>
            </a:r>
          </a:p>
        </p:txBody>
      </p:sp>
      <p:sp>
        <p:nvSpPr>
          <p:cNvPr id="10" name="Symbol zastępczy tekstu 3">
            <a:extLst>
              <a:ext uri="{FF2B5EF4-FFF2-40B4-BE49-F238E27FC236}">
                <a16:creationId xmlns:a16="http://schemas.microsoft.com/office/drawing/2014/main" id="{3501752B-DE56-4B77-82B3-09E5701F56AD}"/>
              </a:ext>
            </a:extLst>
          </p:cNvPr>
          <p:cNvSpPr txBox="1">
            <a:spLocks/>
          </p:cNvSpPr>
          <p:nvPr/>
        </p:nvSpPr>
        <p:spPr>
          <a:xfrm>
            <a:off x="473324" y="3473787"/>
            <a:ext cx="1432644" cy="512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buFont typeface="Arial"/>
              <a:buNone/>
              <a:defRPr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914400" indent="-457200">
              <a:spcBef>
                <a:spcPct val="20000"/>
              </a:spcBef>
              <a:buFont typeface="Arial"/>
              <a:buChar char="•"/>
              <a:defRPr sz="1600">
                <a:solidFill>
                  <a:srgbClr val="1E2A44"/>
                </a:solidFill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1400">
                <a:solidFill>
                  <a:srgbClr val="1E2A44"/>
                </a:solidFill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14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14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pl-PL">
                <a:latin typeface="Lato" panose="020F0502020204030203" pitchFamily="34" charset="-18"/>
              </a:rPr>
              <a:t>ETHERNET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57FD24E9-18EB-4FB8-989C-4B7092B4CD16}"/>
              </a:ext>
            </a:extLst>
          </p:cNvPr>
          <p:cNvGrpSpPr/>
          <p:nvPr/>
        </p:nvGrpSpPr>
        <p:grpSpPr>
          <a:xfrm>
            <a:off x="1714663" y="2765659"/>
            <a:ext cx="2688106" cy="2722655"/>
            <a:chOff x="423700" y="2585049"/>
            <a:chExt cx="4148300" cy="4148300"/>
          </a:xfrm>
        </p:grpSpPr>
        <p:pic>
          <p:nvPicPr>
            <p:cNvPr id="15" name="Obraz 14" descr="laptop.png">
              <a:extLst>
                <a:ext uri="{FF2B5EF4-FFF2-40B4-BE49-F238E27FC236}">
                  <a16:creationId xmlns:a16="http://schemas.microsoft.com/office/drawing/2014/main" id="{4CFC2A32-8314-4C8A-9C93-2F75696D4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700" y="2585049"/>
              <a:ext cx="4148300" cy="4148300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3B1D3E84-9087-4533-A8A9-9BF4BE864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1038" y="3158797"/>
              <a:ext cx="2616182" cy="1676270"/>
            </a:xfrm>
            <a:prstGeom prst="rect">
              <a:avLst/>
            </a:prstGeom>
          </p:spPr>
        </p:pic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43C0E195-987F-4733-8FDE-0C8EFB3FC27B}"/>
              </a:ext>
            </a:extLst>
          </p:cNvPr>
          <p:cNvGrpSpPr/>
          <p:nvPr/>
        </p:nvGrpSpPr>
        <p:grpSpPr>
          <a:xfrm>
            <a:off x="5366173" y="2724016"/>
            <a:ext cx="2806379" cy="2806379"/>
            <a:chOff x="5087511" y="2585049"/>
            <a:chExt cx="4148300" cy="4148300"/>
          </a:xfrm>
        </p:grpSpPr>
        <p:pic>
          <p:nvPicPr>
            <p:cNvPr id="17" name="Obraz 16" descr="laptop.png">
              <a:extLst>
                <a:ext uri="{FF2B5EF4-FFF2-40B4-BE49-F238E27FC236}">
                  <a16:creationId xmlns:a16="http://schemas.microsoft.com/office/drawing/2014/main" id="{EB31AB59-6ECA-40E0-9827-8A09A49D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7511" y="2585049"/>
              <a:ext cx="4148300" cy="4148300"/>
            </a:xfrm>
            <a:prstGeom prst="rect">
              <a:avLst/>
            </a:prstGeom>
          </p:spPr>
        </p:pic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B7FCEC57-D2D7-4FAE-A99C-F73AC4207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1772" y="3123772"/>
              <a:ext cx="2616183" cy="1729913"/>
            </a:xfrm>
            <a:prstGeom prst="rect">
              <a:avLst/>
            </a:prstGeom>
          </p:spPr>
        </p:pic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F0DD1FF-A144-4B8F-8C1C-E35EFA6CE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3058" y="2217683"/>
            <a:ext cx="1095951" cy="1095951"/>
          </a:xfrm>
          <a:prstGeom prst="rect">
            <a:avLst/>
          </a:prstGeom>
        </p:spPr>
      </p:pic>
      <p:sp>
        <p:nvSpPr>
          <p:cNvPr id="22" name="Symbol zastępczy tekstu 3">
            <a:extLst>
              <a:ext uri="{FF2B5EF4-FFF2-40B4-BE49-F238E27FC236}">
                <a16:creationId xmlns:a16="http://schemas.microsoft.com/office/drawing/2014/main" id="{8FDDD20B-AAFB-47C4-9AF2-A28283F62F6F}"/>
              </a:ext>
            </a:extLst>
          </p:cNvPr>
          <p:cNvSpPr txBox="1">
            <a:spLocks/>
          </p:cNvSpPr>
          <p:nvPr/>
        </p:nvSpPr>
        <p:spPr>
          <a:xfrm>
            <a:off x="8114488" y="3473161"/>
            <a:ext cx="1072208" cy="399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buFont typeface="Arial"/>
              <a:buNone/>
              <a:defRPr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914400" indent="-457200">
              <a:spcBef>
                <a:spcPct val="20000"/>
              </a:spcBef>
              <a:buFont typeface="Arial"/>
              <a:buChar char="•"/>
              <a:defRPr sz="1600">
                <a:solidFill>
                  <a:srgbClr val="1E2A44"/>
                </a:solidFill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1400">
                <a:solidFill>
                  <a:srgbClr val="1E2A44"/>
                </a:solidFill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14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14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pl-PL">
                <a:latin typeface="Lato" panose="020F0502020204030203" pitchFamily="34" charset="-18"/>
              </a:rPr>
              <a:t>HFC</a:t>
            </a:r>
          </a:p>
        </p:txBody>
      </p:sp>
    </p:spTree>
    <p:extLst>
      <p:ext uri="{BB962C8B-B14F-4D97-AF65-F5344CB8AC3E}">
        <p14:creationId xmlns:p14="http://schemas.microsoft.com/office/powerpoint/2010/main" val="3489045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10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981B807E-CA15-4A82-8806-3A0FD75C2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00" y="-38250"/>
            <a:ext cx="9164175" cy="610945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4224AAE-5F34-4F5E-BD04-D7A6F0FA07F0}"/>
              </a:ext>
            </a:extLst>
          </p:cNvPr>
          <p:cNvSpPr/>
          <p:nvPr/>
        </p:nvSpPr>
        <p:spPr>
          <a:xfrm>
            <a:off x="1420237" y="3278668"/>
            <a:ext cx="6322979" cy="871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>
                <a:solidFill>
                  <a:schemeClr val="bg1"/>
                </a:solidFill>
                <a:latin typeface="+mj-lt"/>
              </a:rPr>
              <a:t>DĚKUJI ZA POZORNOST! </a:t>
            </a:r>
            <a:r>
              <a:rPr lang="pl-PL" sz="4400" dirty="0">
                <a:solidFill>
                  <a:schemeClr val="bg1"/>
                </a:solidFill>
                <a:latin typeface="Lato" panose="020F0502020204030203" pitchFamily="34" charset="-18"/>
                <a:sym typeface="Wingdings" panose="05000000000000000000" pitchFamily="2" charset="2"/>
              </a:rPr>
              <a:t></a:t>
            </a:r>
            <a:endParaRPr lang="pl-PL" sz="4400" dirty="0">
              <a:latin typeface="Lato" panose="020F0502020204030203" pitchFamily="34" charset="-18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C292715-2387-4120-8A1A-DEFA793EB73D}"/>
              </a:ext>
            </a:extLst>
          </p:cNvPr>
          <p:cNvSpPr/>
          <p:nvPr/>
        </p:nvSpPr>
        <p:spPr>
          <a:xfrm>
            <a:off x="255228" y="3561504"/>
            <a:ext cx="8645025" cy="824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pic>
        <p:nvPicPr>
          <p:cNvPr id="9" name="Obraz 7" descr="LOGO_BIALE.png">
            <a:extLst>
              <a:ext uri="{FF2B5EF4-FFF2-40B4-BE49-F238E27FC236}">
                <a16:creationId xmlns:a16="http://schemas.microsoft.com/office/drawing/2014/main" id="{D8E63E9F-B0CC-4BB3-852A-501FDE729F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398" y="4777717"/>
            <a:ext cx="722376" cy="277274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923250"/>
      </p:ext>
    </p:extLst>
  </p:cSld>
  <p:clrMapOvr>
    <a:masterClrMapping/>
  </p:clrMapOvr>
  <p:transition spd="slow" advClick="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</a:t>
            </a:r>
            <a:r>
              <a:rPr lang="pl-PL" dirty="0">
                <a:latin typeface="+mj-lt"/>
              </a:rPr>
              <a:t>aneb co očekávat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5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Kompletní evidence GPON sítě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Online mapy (</a:t>
            </a:r>
            <a:r>
              <a:rPr lang="cs-CZ" dirty="0" err="1">
                <a:latin typeface="+mj-lt"/>
              </a:rPr>
              <a:t>OpenStreetMap</a:t>
            </a:r>
            <a:r>
              <a:rPr lang="cs-CZ" dirty="0">
                <a:latin typeface="+mj-lt"/>
              </a:rPr>
              <a:t>, Google </a:t>
            </a:r>
            <a:r>
              <a:rPr lang="cs-CZ" dirty="0" err="1">
                <a:latin typeface="+mj-lt"/>
              </a:rPr>
              <a:t>Maps</a:t>
            </a:r>
            <a:r>
              <a:rPr lang="cs-CZ" dirty="0">
                <a:latin typeface="+mj-lt"/>
              </a:rPr>
              <a:t>)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Online katastrální mapy, letecké snímky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Výkopy, šachty, kabelové komory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Chráničky, trubky, </a:t>
            </a:r>
            <a:r>
              <a:rPr lang="cs-CZ" dirty="0" err="1">
                <a:latin typeface="+mj-lt"/>
              </a:rPr>
              <a:t>mikrotrubičky</a:t>
            </a:r>
            <a:endParaRPr lang="cs-CZ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Optické sítě až na vlákno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Vnitřní světy budov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Import/Export DWG,DXF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Reporting do excelu nebo PDF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701DD-A466-4E15-B078-CB7B97C6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91" y="1271350"/>
            <a:ext cx="3598133" cy="27392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05858580"/>
      </p:ext>
    </p:extLst>
  </p:cSld>
  <p:clrMapOvr>
    <a:masterClrMapping/>
  </p:clrMapOvr>
  <p:transition spd="slow" advClick="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+mj-lt"/>
              </a:rPr>
              <a:t>co Neočekávat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6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2082800"/>
            <a:ext cx="5202626" cy="1137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sz="2000" dirty="0">
                <a:latin typeface="+mj-lt"/>
              </a:rPr>
              <a:t>NetStork neumí uvařit kávu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sz="2000" dirty="0">
                <a:latin typeface="+mj-lt"/>
              </a:rPr>
              <a:t>NetStork se zázračně daty sám nenaplní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cs-CZ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701DD-A466-4E15-B078-CB7B97C6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91" y="1271350"/>
            <a:ext cx="3598133" cy="27392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257663175"/>
      </p:ext>
    </p:extLst>
  </p:cSld>
  <p:clrMapOvr>
    <a:masterClrMapping/>
  </p:clrMapOvr>
  <p:transition spd="slow" advClick="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katastr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7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Webová online služba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Zdarma v ČR i SR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Zobrazení kompletních sad katastrální map (vč. věcných břemen)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06AF758-B278-4142-BADC-3F7B84054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2" y="1048808"/>
            <a:ext cx="3598732" cy="409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94132"/>
      </p:ext>
    </p:extLst>
  </p:cSld>
  <p:clrMapOvr>
    <a:masterClrMapping/>
  </p:clrMapOvr>
  <p:transition spd="slow" advClick="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91" y="420116"/>
            <a:ext cx="8271642" cy="512046"/>
          </a:xfrm>
        </p:spPr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– </a:t>
            </a:r>
            <a:r>
              <a:rPr lang="pl-PL" dirty="0">
                <a:latin typeface="+mj-lt"/>
              </a:rPr>
              <a:t>Letecké snímky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8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Webová online služba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Zdarma v ČR i SR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tx1"/>
                </a:solidFill>
                <a:latin typeface="+mj-lt"/>
              </a:rPr>
              <a:t>Možnost kombinace s katastrální mapou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6F99F6D-EE3E-4E8F-97F1-14F8E016C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926" y="932162"/>
            <a:ext cx="4061550" cy="421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73518"/>
      </p:ext>
    </p:extLst>
  </p:cSld>
  <p:clrMapOvr>
    <a:masterClrMapping/>
  </p:clrMapOvr>
  <p:transition spd="slow" advClick="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224C-9E4C-4150-A98C-6356A3D9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+mj-lt"/>
              </a:rPr>
              <a:t>Evidence sítě 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Jednoduše - </a:t>
            </a:r>
            <a:r>
              <a:rPr lang="pl-PL" dirty="0">
                <a:latin typeface="+mj-lt"/>
              </a:rPr>
              <a:t>Mikrotrubičky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196B-A80E-49FC-8469-A283193B0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latin typeface="+mj-lt"/>
              </a:rPr>
              <a:t>9</a:t>
            </a:fld>
            <a:endParaRPr lang="en-US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705F3-4805-4ECF-B3C1-EF45B8F2B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624" y="1048808"/>
            <a:ext cx="5202626" cy="3492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Celá trasa </a:t>
            </a:r>
            <a:r>
              <a:rPr lang="cs-CZ" dirty="0" err="1">
                <a:latin typeface="+mj-lt"/>
              </a:rPr>
              <a:t>mikrotrubičky</a:t>
            </a:r>
            <a:endParaRPr lang="cs-CZ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Definice typů a barev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>
                <a:latin typeface="+mj-lt"/>
              </a:rPr>
              <a:t>Propojení trubiček v šachtě</a:t>
            </a: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latin typeface="+mj-lt"/>
              </a:rPr>
              <a:t>Multiducty</a:t>
            </a:r>
            <a:endParaRPr lang="cs-CZ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r>
              <a:rPr lang="cs-CZ" dirty="0" err="1">
                <a:latin typeface="+mj-lt"/>
              </a:rPr>
              <a:t>Multikanály</a:t>
            </a:r>
            <a:endParaRPr lang="en-US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,Sans-Serif"/>
              <a:buChar char="•"/>
            </a:pPr>
            <a:endParaRPr lang="pl-PL" dirty="0">
              <a:latin typeface="+mj-lt"/>
            </a:endParaRPr>
          </a:p>
          <a:p>
            <a:pPr marL="285750" indent="-285750" fontAlgn="base">
              <a:lnSpc>
                <a:spcPct val="160000"/>
              </a:lnSpc>
              <a:spcBef>
                <a:spcPts val="0"/>
              </a:spcBef>
              <a:buFont typeface="Arial"/>
              <a:buChar char="•"/>
            </a:pPr>
            <a:endParaRPr lang="pl-PL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4FEEFB5-BC9F-40AB-96FF-1EE2474BA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91" y="932162"/>
            <a:ext cx="3175102" cy="393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66448"/>
      </p:ext>
    </p:extLst>
  </p:cSld>
  <p:clrMapOvr>
    <a:masterClrMapping/>
  </p:clrMapOvr>
  <p:transition spd="slow" advClick="0">
    <p:push dir="u"/>
  </p:transition>
</p:sld>
</file>

<file path=ppt/theme/theme1.xml><?xml version="1.0" encoding="utf-8"?>
<a:theme xmlns:a="http://schemas.openxmlformats.org/drawingml/2006/main" name="globema">
  <a:themeElements>
    <a:clrScheme name="Niestandardowe 4">
      <a:dk1>
        <a:srgbClr val="1E2A44"/>
      </a:dk1>
      <a:lt1>
        <a:sysClr val="window" lastClr="FFFFFF"/>
      </a:lt1>
      <a:dk2>
        <a:srgbClr val="1E2A44"/>
      </a:dk2>
      <a:lt2>
        <a:srgbClr val="E3E3E3"/>
      </a:lt2>
      <a:accent1>
        <a:srgbClr val="E3453E"/>
      </a:accent1>
      <a:accent2>
        <a:srgbClr val="B9C5CE"/>
      </a:accent2>
      <a:accent3>
        <a:srgbClr val="71B849"/>
      </a:accent3>
      <a:accent4>
        <a:srgbClr val="3EA27D"/>
      </a:accent4>
      <a:accent5>
        <a:srgbClr val="234975"/>
      </a:accent5>
      <a:accent6>
        <a:srgbClr val="42C4D7"/>
      </a:accent6>
      <a:hlink>
        <a:srgbClr val="56C1E3"/>
      </a:hlink>
      <a:folHlink>
        <a:srgbClr val="51B45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0A79B828E699438A1FD60D535335ED" ma:contentTypeVersion="4" ma:contentTypeDescription="Create a new document." ma:contentTypeScope="" ma:versionID="8dbd2b1f4436c61ff76f9648c41c7e57">
  <xsd:schema xmlns:xsd="http://www.w3.org/2001/XMLSchema" xmlns:xs="http://www.w3.org/2001/XMLSchema" xmlns:p="http://schemas.microsoft.com/office/2006/metadata/properties" xmlns:ns2="c0ce42c8-ac77-4db9-8866-c4fbdb29ca96" xmlns:ns3="2da4b0b9-fe2d-4eff-8da2-b8608c8fb776" targetNamespace="http://schemas.microsoft.com/office/2006/metadata/properties" ma:root="true" ma:fieldsID="072a35e367401a57a666039a386d3e6a" ns2:_="" ns3:_="">
    <xsd:import namespace="c0ce42c8-ac77-4db9-8866-c4fbdb29ca96"/>
    <xsd:import namespace="2da4b0b9-fe2d-4eff-8da2-b8608c8fb77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ce42c8-ac77-4db9-8866-c4fbdb29ca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a4b0b9-fe2d-4eff-8da2-b8608c8fb7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0ce42c8-ac77-4db9-8866-c4fbdb29ca96">
      <UserInfo>
        <DisplayName>Artur Lesiak</DisplayName>
        <AccountId>106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F6F145D-BF0C-4ECD-9D77-E5DFE53F09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ce42c8-ac77-4db9-8866-c4fbdb29ca96"/>
    <ds:schemaRef ds:uri="2da4b0b9-fe2d-4eff-8da2-b8608c8fb7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2da4b0b9-fe2d-4eff-8da2-b8608c8fb776"/>
    <ds:schemaRef ds:uri="http://schemas.openxmlformats.org/package/2006/metadata/core-properties"/>
    <ds:schemaRef ds:uri="http://schemas.microsoft.com/office/2006/documentManagement/types"/>
    <ds:schemaRef ds:uri="c0ce42c8-ac77-4db9-8866-c4fbdb29ca9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</TotalTime>
  <Words>1315</Words>
  <Application>Microsoft Office PowerPoint</Application>
  <PresentationFormat>Předvádění na obrazovce (16:9)</PresentationFormat>
  <Paragraphs>342</Paragraphs>
  <Slides>40</Slides>
  <Notes>9</Notes>
  <HiddenSlides>1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8" baseType="lpstr">
      <vt:lpstr>Arial</vt:lpstr>
      <vt:lpstr>Arial,Sans-Serif</vt:lpstr>
      <vt:lpstr>Calibri</vt:lpstr>
      <vt:lpstr>Comic Sans MS</vt:lpstr>
      <vt:lpstr>Lato</vt:lpstr>
      <vt:lpstr>Script MT Bold</vt:lpstr>
      <vt:lpstr>Wingdings</vt:lpstr>
      <vt:lpstr>globema</vt:lpstr>
      <vt:lpstr>Prezentace aplikace PowerPoint</vt:lpstr>
      <vt:lpstr>Prezentace aplikace PowerPoint</vt:lpstr>
      <vt:lpstr>PODPOROVANÉ firemní PROCESY</vt:lpstr>
      <vt:lpstr>Podporované technologie</vt:lpstr>
      <vt:lpstr>Evidence sítě Jednoduše aneb co očekávat</vt:lpstr>
      <vt:lpstr>co Neočekávat</vt:lpstr>
      <vt:lpstr>Evidence sítě  Jednoduše – katastr</vt:lpstr>
      <vt:lpstr>Evidence sítě  Jednoduše – Letecké snímky</vt:lpstr>
      <vt:lpstr>Evidence sítě  Jednoduše - Mikrotrubičky</vt:lpstr>
      <vt:lpstr>Evidence sítě  Jednoduše – Modelování spojů</vt:lpstr>
      <vt:lpstr>Evidence sítě  Jednoduše – schémata</vt:lpstr>
      <vt:lpstr>Evidence sítě  Jednoduše – schémata</vt:lpstr>
      <vt:lpstr>Evidence sítě  Jednoduše – schémata</vt:lpstr>
      <vt:lpstr>Evidence sítě  Jednoduše – FTTH sítě</vt:lpstr>
      <vt:lpstr>Evidence sítě  Jednoduše – trasování</vt:lpstr>
      <vt:lpstr>Evidence sítě  Jednoduše – trasování</vt:lpstr>
      <vt:lpstr>Evidence sítě  Jednoduše – trasování</vt:lpstr>
      <vt:lpstr>Evidence sítě  Jednoduše – CATV</vt:lpstr>
      <vt:lpstr>Evidence sítě  Jednoduše – CATV</vt:lpstr>
      <vt:lpstr>Evidence sítě  Jednoduše – CATV</vt:lpstr>
      <vt:lpstr>Evidence sítě  Jednoduše – CATV</vt:lpstr>
      <vt:lpstr>Evidence sítě  Jednoduše – CATV</vt:lpstr>
      <vt:lpstr>Co operátor Potřebuje dostat ze systému ven</vt:lpstr>
      <vt:lpstr>Vyjádření existence sítě</vt:lpstr>
      <vt:lpstr>Podklady pro sváření</vt:lpstr>
      <vt:lpstr>Trubičkový plán</vt:lpstr>
      <vt:lpstr>Kabelový plán</vt:lpstr>
      <vt:lpstr>Výstupy / exporty</vt:lpstr>
      <vt:lpstr>Výstupy / exporty</vt:lpstr>
      <vt:lpstr>Evidence sítě  Jednoduše</vt:lpstr>
      <vt:lpstr>Evidence sítě  Jednoduše – přímo v terénu</vt:lpstr>
      <vt:lpstr>Prezentace aplikace PowerPoint</vt:lpstr>
      <vt:lpstr>150+  operátorů důvěřujících netstorku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  <vt:lpstr>Prezentace aplikace PowerPoint</vt:lpstr>
    </vt:vector>
  </TitlesOfParts>
  <Manager/>
  <Company>Globema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Guide</dc:title>
  <dc:subject/>
  <dc:creator>Globema</dc:creator>
  <cp:keywords/>
  <dc:description/>
  <cp:lastModifiedBy>Ondrej Martinek</cp:lastModifiedBy>
  <cp:revision>234</cp:revision>
  <dcterms:created xsi:type="dcterms:W3CDTF">2010-04-12T23:12:02Z</dcterms:created>
  <dcterms:modified xsi:type="dcterms:W3CDTF">2019-06-13T13:53:07Z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0x010100090A79B828E699438A1FD60D535335ED</vt:lpwstr>
  </property>
</Properties>
</file>