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8" r:id="rId3"/>
    <p:sldId id="284" r:id="rId4"/>
    <p:sldId id="286" r:id="rId5"/>
    <p:sldId id="288" r:id="rId6"/>
    <p:sldId id="287" r:id="rId7"/>
    <p:sldId id="289" r:id="rId8"/>
    <p:sldId id="285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CFD5EA"/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67" autoAdjust="0"/>
    <p:restoredTop sz="94660" autoAdjust="0"/>
  </p:normalViewPr>
  <p:slideViewPr>
    <p:cSldViewPr snapToGrid="0">
      <p:cViewPr varScale="1">
        <p:scale>
          <a:sx n="83" d="100"/>
          <a:sy n="83" d="100"/>
        </p:scale>
        <p:origin x="322" y="77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2851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869E2356-FEDB-4A38-BB77-EE1B06D140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63E4AE98-7738-40EE-A3C0-CC200F75C2B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FD4BDD-09FE-424F-940B-E3ECDEEDB21F}" type="datetimeFigureOut">
              <a:rPr lang="cs-CZ" smtClean="0"/>
              <a:t>18.08.2021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B3367BB-EB5C-420B-89EB-A703A3FA0A9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A55CC1D-F43C-4C42-97C9-056A127B8AC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1B02B4-D54F-43CA-943D-5342E4B82E1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423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E8C43-F104-46D0-AE59-422788A20D60}" type="datetimeFigureOut">
              <a:rPr lang="cs-CZ" smtClean="0"/>
              <a:t>18.08.2021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D14F65-38BD-4DC5-AA91-79F60795F41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1657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>
            <a:extLst>
              <a:ext uri="{FF2B5EF4-FFF2-40B4-BE49-F238E27FC236}">
                <a16:creationId xmlns:a16="http://schemas.microsoft.com/office/drawing/2014/main" id="{D8F703F7-B4B1-42F7-A072-94311B417D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11" name="Zástupný symbol pro datum 10">
            <a:extLst>
              <a:ext uri="{FF2B5EF4-FFF2-40B4-BE49-F238E27FC236}">
                <a16:creationId xmlns:a16="http://schemas.microsoft.com/office/drawing/2014/main" id="{7289A3EA-E729-4DA7-83A1-9BC2BC7BE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00926-4371-44E1-BBF0-D954771E6089}" type="datetime1">
              <a:rPr lang="cs-CZ" smtClean="0"/>
              <a:t>18.08.2021</a:t>
            </a:fld>
            <a:endParaRPr lang="cs-CZ"/>
          </a:p>
        </p:txBody>
      </p:sp>
      <p:sp>
        <p:nvSpPr>
          <p:cNvPr id="12" name="Zástupný symbol pro zápatí 11">
            <a:extLst>
              <a:ext uri="{FF2B5EF4-FFF2-40B4-BE49-F238E27FC236}">
                <a16:creationId xmlns:a16="http://schemas.microsoft.com/office/drawing/2014/main" id="{CF6597A2-9657-4D38-9596-D054818097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ISP Futuretec 2021, 19. 8. 2021</a:t>
            </a:r>
            <a:endParaRPr lang="cs-CZ" dirty="0"/>
          </a:p>
        </p:txBody>
      </p:sp>
      <p:sp>
        <p:nvSpPr>
          <p:cNvPr id="13" name="Zástupný symbol pro číslo snímku 12">
            <a:extLst>
              <a:ext uri="{FF2B5EF4-FFF2-40B4-BE49-F238E27FC236}">
                <a16:creationId xmlns:a16="http://schemas.microsoft.com/office/drawing/2014/main" id="{47AFE4F0-B3E2-4F66-B255-2F29C276F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8CAE-601D-4AC1-936A-054B03E9B4C7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Nadpis 13">
            <a:extLst>
              <a:ext uri="{FF2B5EF4-FFF2-40B4-BE49-F238E27FC236}">
                <a16:creationId xmlns:a16="http://schemas.microsoft.com/office/drawing/2014/main" id="{557BAD3A-88B2-453C-862C-1EF91D91F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35526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592722-5686-44E9-8AC3-FE33C91A9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058B4A7-B7CC-4DC7-BA47-6569802D4C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C6B7EDA-A7B3-4083-957B-C41615B19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072DE-C3E2-4A2A-97AC-2C43500394E5}" type="datetime1">
              <a:rPr lang="cs-CZ" smtClean="0"/>
              <a:t>18.08.2021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E45CEE6-DAA9-4051-924B-37DFEE825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ISP Futuretec 2021, 19. 8. 2021</a:t>
            </a: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D5E5003-89A6-4E53-BCA9-D39D8E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8CAE-601D-4AC1-936A-054B03E9B4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8076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48D953FA-3E50-4D76-A1AB-82C6638A4E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32982FC-9E40-4187-A718-1FBF26B286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AB20BED-6535-4A34-9869-BD966DEFC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9F84BF-B098-4B6B-848F-B9C2C2A89C92}" type="datetime1">
              <a:rPr lang="cs-CZ" smtClean="0"/>
              <a:t>18.08.2021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0B7037-CE9D-488E-99E7-EA2BC2FA8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ISP Futuretec 2021, 19. 8. 2021</a:t>
            </a: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C1B9E95-5D57-4E65-BDCC-1F80CD39AB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8CAE-601D-4AC1-936A-054B03E9B4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994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A1BF30-4F28-4EBD-9262-2AC68FFAC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25B2D7-6258-4BAD-AB6B-3B0E5FB296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B201B30-06BB-45AF-9879-EA1593D67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BFAE60-F343-44CA-9513-F0BE85E4E96E}" type="datetime1">
              <a:rPr lang="cs-CZ" smtClean="0"/>
              <a:t>18.08.2021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FAE82C8-8502-49D9-B3B7-E55B890B3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ISP Futuretec 2021, 19. 8. 2021</a:t>
            </a: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1E72B7B-0D11-468A-AADB-2808BC64C0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8CAE-601D-4AC1-936A-054B03E9B4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2440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2E5F544-1668-4F8E-87B8-EC2C43DC4F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3CEAFA0-6138-4E2C-90F3-3DB47D063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B81AA37-9CEF-4793-9DC7-FEEB04E16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31A24-A473-4AF5-A96D-CD2E0D63B7F9}" type="datetime1">
              <a:rPr lang="cs-CZ" smtClean="0"/>
              <a:t>18.08.2021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C030EA9-5999-4E08-833E-EE082054BE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ISP Futuretec 2021, 19. 8. 2021</a:t>
            </a:r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9A7E9E-0B50-4EF5-8226-473FE19CA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8CAE-601D-4AC1-936A-054B03E9B4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38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00267F-B86B-44BE-AA9F-388A4ACBA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DD87C99-3860-4341-BD67-768FCBCB13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13A0368-9271-42CD-9099-40227886A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CA285F3-7A28-490A-A6C3-CA8ED7EE1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3EADC-F7DC-4BA2-916B-9810BB6EBD7C}" type="datetime1">
              <a:rPr lang="cs-CZ" smtClean="0"/>
              <a:t>18.08.2021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BB11813-BCAF-48F7-B9F0-E91820D27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ISP Futuretec 2021, 19. 8. 2021</a:t>
            </a: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C07E0B8-8F0F-43E2-9F80-149E80B86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8CAE-601D-4AC1-936A-054B03E9B4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204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6B93AC-4521-4474-8E16-4DA2394E3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876CAC3-728B-4194-BCAF-B7C33BF604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180E4AE8-C0AB-4C06-ACA1-816735E57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C1B1B491-7F1F-411D-9C3A-F3801899D8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6F0841D-27C4-4DE5-88C4-F372852965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AC5D6A8-0700-4D10-BA27-C8B566F00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9141A-54AF-4A89-B5E2-C3290A74B9FC}" type="datetime1">
              <a:rPr lang="cs-CZ" smtClean="0"/>
              <a:t>18.08.2021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ED93FC5-0F57-4EFC-BFF3-A3A288F95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ISP Futuretec 2021, 19. 8. 2021</a:t>
            </a:r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5DCA91C-FF02-48E8-B2FF-53316C90C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8CAE-601D-4AC1-936A-054B03E9B4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5091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486C16-8C69-466A-9947-6195EB3341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5A95FFA0-C736-4790-8D1F-F3E25F29F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C4F42-7983-43E8-81A9-4D3050F4F01C}" type="datetime1">
              <a:rPr lang="cs-CZ" smtClean="0"/>
              <a:t>18.08.2021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BEFEEE8-0241-4BF5-9FEE-01D65E830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ISP Futuretec 2021, 19. 8. 2021</a:t>
            </a:r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567EE2B-C285-41DA-A113-5937A5B6E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8CAE-601D-4AC1-936A-054B03E9B4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72616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356F2BA-D642-4EF5-B99A-5684435F9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9D51-E7CB-4EFC-B7D5-10D7EC5F974C}" type="datetime1">
              <a:rPr lang="cs-CZ" smtClean="0"/>
              <a:t>18.08.2021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7BDE9077-4466-42B1-BE38-F7936BF48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ISP Futuretec 2021, 19. 8. 2021</a:t>
            </a:r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94FA37C-80B2-472A-99A9-A0DF3E762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8CAE-601D-4AC1-936A-054B03E9B4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240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D71107-2590-4852-A917-DF1B4E585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25B096D-1E10-4186-ADDE-07397F395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2326717-A72E-4267-B5E6-FD70221EB9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F9411CA-A64E-4294-891A-7A9671ABA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7AB0D-3E10-4C89-836A-A1C3A14172F4}" type="datetime1">
              <a:rPr lang="cs-CZ" smtClean="0"/>
              <a:t>18.08.2021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7C768B5-BA24-45C8-853A-50A8EC2DB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ISP Futuretec 2021, 19. 8. 2021</a:t>
            </a: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59AC372-DB24-420E-A616-260E3CECA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8CAE-601D-4AC1-936A-054B03E9B4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0059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6849CBB-4F10-473C-ADE3-A4873AFE6A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2822CC54-DB51-4A83-A570-B3BDF04A3C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1B73F0A-42C5-4615-A37B-625D3C0992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D7CD2AA-7F58-4AED-BC7F-BAC5E6A65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5771D-8D6B-4571-B1C9-CBDECF7DB549}" type="datetime1">
              <a:rPr lang="cs-CZ" smtClean="0"/>
              <a:t>18.08.2021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1D8A100-8F9F-4F40-A7C9-7FD21E34A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ISP Futuretec 2021, 19. 8. 2021</a:t>
            </a:r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02B24C3-4D68-4951-9EFA-425A363E7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B78CAE-601D-4AC1-936A-054B03E9B4C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5133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2000">
              <a:srgbClr val="FFFFFF"/>
            </a:gs>
            <a:gs pos="63000">
              <a:srgbClr val="D8D8D8"/>
            </a:gs>
            <a:gs pos="41000">
              <a:srgbClr val="D9D9D9">
                <a:alpha val="44000"/>
              </a:srgbClr>
            </a:gs>
            <a:gs pos="84000">
              <a:srgbClr val="DADADA"/>
            </a:gs>
          </a:gsLst>
          <a:path path="circle">
            <a:fillToRect t="100000" r="100000"/>
          </a:path>
          <a:tileRect l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9A6135C-BD25-41EF-A18F-79D6B29FA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E55A9534-9145-4679-AB79-C5E3609C70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17165CA-016D-44C2-AE38-AADDEB289FC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36F61-62E5-4A64-BAED-39297938C960}" type="datetime1">
              <a:rPr lang="cs-CZ" smtClean="0"/>
              <a:t>18.08.2021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9D249F1-B4E6-4499-924D-FDA5ECBB0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accent2"/>
                </a:solidFill>
              </a:defRPr>
            </a:lvl1pPr>
          </a:lstStyle>
          <a:p>
            <a:r>
              <a:rPr lang="en-US"/>
              <a:t>ISP Futuretec 2021, 19. 8. 2021</a:t>
            </a:r>
            <a:endParaRPr lang="cs-CZ" dirty="0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77477C8-C5E1-4AAF-9203-8532D22D6E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78CAE-601D-4AC1-936A-054B03E9B4C7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61085A0D-199B-401B-AFAB-D04293E9DA8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072" y="5826369"/>
            <a:ext cx="1750803" cy="895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0322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svgsilh.com/4caf50/image/1289347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F265D2B6-C768-4BDB-B1A3-3CB9C527A1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0100" y="1030600"/>
            <a:ext cx="10184422" cy="981075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Nová pásma na VO s registrací:</a:t>
            </a:r>
            <a:b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</a:br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+mn-lt"/>
                <a:cs typeface="Arial" panose="020B0604020202020204" pitchFamily="34" charset="0"/>
              </a:rPr>
              <a:t>5,2 a 5,8 GHz</a:t>
            </a:r>
          </a:p>
        </p:txBody>
      </p:sp>
      <p:sp>
        <p:nvSpPr>
          <p:cNvPr id="5" name="Podnadpis 2">
            <a:extLst>
              <a:ext uri="{FF2B5EF4-FFF2-40B4-BE49-F238E27FC236}">
                <a16:creationId xmlns:a16="http://schemas.microsoft.com/office/drawing/2014/main" id="{EE7FC3B2-5A0C-418C-8FB3-AA8F8AA6E8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2597394"/>
            <a:ext cx="6858000" cy="1520153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cs-CZ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Pavel Šístek</a:t>
            </a:r>
          </a:p>
          <a:p>
            <a:pPr algn="l"/>
            <a:r>
              <a:rPr lang="cs-CZ" sz="2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Oddělení koncepcí a strategií</a:t>
            </a:r>
          </a:p>
          <a:p>
            <a:pPr algn="l"/>
            <a:r>
              <a:rPr lang="cs-CZ" sz="2000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sistekp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@</a:t>
            </a:r>
            <a:r>
              <a:rPr lang="cs-CZ" sz="20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ctu.cz</a:t>
            </a:r>
            <a:endParaRPr lang="cs-CZ" sz="15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cxnSp>
        <p:nvCxnSpPr>
          <p:cNvPr id="6" name="Přímá spojnice 5">
            <a:extLst>
              <a:ext uri="{FF2B5EF4-FFF2-40B4-BE49-F238E27FC236}">
                <a16:creationId xmlns:a16="http://schemas.microsoft.com/office/drawing/2014/main" id="{F4953E86-FEE6-47E0-BFBF-2591F4CFE94F}"/>
              </a:ext>
            </a:extLst>
          </p:cNvPr>
          <p:cNvCxnSpPr>
            <a:cxnSpLocks/>
          </p:cNvCxnSpPr>
          <p:nvPr/>
        </p:nvCxnSpPr>
        <p:spPr>
          <a:xfrm>
            <a:off x="800100" y="4260606"/>
            <a:ext cx="10184422" cy="0"/>
          </a:xfrm>
          <a:prstGeom prst="line">
            <a:avLst/>
          </a:prstGeom>
          <a:ln w="50800" cap="rnd">
            <a:solidFill>
              <a:schemeClr val="accent2"/>
            </a:solidFill>
            <a:round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extovéPole 6">
            <a:extLst>
              <a:ext uri="{FF2B5EF4-FFF2-40B4-BE49-F238E27FC236}">
                <a16:creationId xmlns:a16="http://schemas.microsoft.com/office/drawing/2014/main" id="{C1FC9294-3F7A-4603-AE40-8F79126C311A}"/>
              </a:ext>
            </a:extLst>
          </p:cNvPr>
          <p:cNvSpPr txBox="1"/>
          <p:nvPr/>
        </p:nvSpPr>
        <p:spPr>
          <a:xfrm>
            <a:off x="642937" y="4703266"/>
            <a:ext cx="103415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ISP </a:t>
            </a:r>
            <a:r>
              <a:rPr lang="cs-CZ" sz="2400" b="1" dirty="0" err="1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Futuretec</a:t>
            </a:r>
            <a:r>
              <a:rPr lang="cs-CZ" sz="24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 2021</a:t>
            </a:r>
          </a:p>
          <a:p>
            <a:pPr algn="ctr"/>
            <a:r>
              <a:rPr lang="cs-CZ" sz="24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19. 8. 2021</a:t>
            </a:r>
            <a:endParaRPr lang="en-US" sz="1600" dirty="0">
              <a:solidFill>
                <a:schemeClr val="bg2">
                  <a:lumMod val="50000"/>
                </a:schemeClr>
              </a:solidFill>
              <a:cs typeface="Arial" panose="020B0604020202020204" pitchFamily="34" charset="0"/>
            </a:endParaRPr>
          </a:p>
        </p:txBody>
      </p:sp>
      <p:sp>
        <p:nvSpPr>
          <p:cNvPr id="8" name="Zástupný symbol pro číslo snímku 4">
            <a:extLst>
              <a:ext uri="{FF2B5EF4-FFF2-40B4-BE49-F238E27FC236}">
                <a16:creationId xmlns:a16="http://schemas.microsoft.com/office/drawing/2014/main" id="{7F499B4C-06E6-4BF8-A6F1-9CE8CDA02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6054" y="6392927"/>
            <a:ext cx="2057400" cy="365125"/>
          </a:xfrm>
        </p:spPr>
        <p:txBody>
          <a:bodyPr/>
          <a:lstStyle/>
          <a:p>
            <a:fld id="{E0A590A2-5731-4DE8-9EA4-99A4AD5F9D13}" type="slidenum">
              <a:rPr lang="cs-CZ" smtClean="0"/>
              <a:t>1</a:t>
            </a:fld>
            <a:endParaRPr lang="cs-CZ" dirty="0"/>
          </a:p>
        </p:txBody>
      </p:sp>
      <p:sp>
        <p:nvSpPr>
          <p:cNvPr id="2" name="Zástupný symbol pro zápatí 1">
            <a:extLst>
              <a:ext uri="{FF2B5EF4-FFF2-40B4-BE49-F238E27FC236}">
                <a16:creationId xmlns:a16="http://schemas.microsoft.com/office/drawing/2014/main" id="{BE037D68-C57B-415F-A4DF-BDF5E1278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4981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4">
            <a:extLst>
              <a:ext uri="{FF2B5EF4-FFF2-40B4-BE49-F238E27FC236}">
                <a16:creationId xmlns:a16="http://schemas.microsoft.com/office/drawing/2014/main" id="{7F499B4C-06E6-4BF8-A6F1-9CE8CDA02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6054" y="6392927"/>
            <a:ext cx="2057400" cy="365125"/>
          </a:xfrm>
        </p:spPr>
        <p:txBody>
          <a:bodyPr/>
          <a:lstStyle/>
          <a:p>
            <a:fld id="{E0A590A2-5731-4DE8-9EA4-99A4AD5F9D13}" type="slidenum">
              <a:rPr lang="cs-CZ" smtClean="0"/>
              <a:t>2</a:t>
            </a:fld>
            <a:endParaRPr lang="cs-CZ" dirty="0"/>
          </a:p>
        </p:txBody>
      </p:sp>
      <p:sp>
        <p:nvSpPr>
          <p:cNvPr id="9" name="Zástupný symbol pro zápatí 8">
            <a:extLst>
              <a:ext uri="{FF2B5EF4-FFF2-40B4-BE49-F238E27FC236}">
                <a16:creationId xmlns:a16="http://schemas.microsoft.com/office/drawing/2014/main" id="{2A0040A5-31ED-4807-9CFC-44E462CDC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>
                <a:solidFill>
                  <a:schemeClr val="accent1">
                    <a:lumMod val="75000"/>
                  </a:schemeClr>
                </a:solidFill>
              </a:rPr>
              <a:t>ISP Futuretec 2021, 19. 8. 2021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3264466B-6444-4A58-90BB-4E9891858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92520"/>
            <a:ext cx="10830585" cy="1076325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Pásma 5,2 a 5,8 GHz, shrnutí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E277EBDF-10A0-429F-BD12-FA295ED52288}"/>
              </a:ext>
            </a:extLst>
          </p:cNvPr>
          <p:cNvSpPr/>
          <p:nvPr/>
        </p:nvSpPr>
        <p:spPr>
          <a:xfrm>
            <a:off x="628650" y="2286715"/>
            <a:ext cx="4754880" cy="2949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Pásmo 5,2 GHz (5150-5250 MHz)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Nově v ČR: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outdoor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, 200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mW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Důvod registrace: mezinárodní závazky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ETSI EN 301 893, bez DFS 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Evropská harmonizace: nově je možný provoz ve vlacích a vozidlech (bez registrace, ale za určitých podmínek)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4A41103-49EC-4D04-806D-41A074D80077}"/>
              </a:ext>
            </a:extLst>
          </p:cNvPr>
          <p:cNvSpPr/>
          <p:nvPr/>
        </p:nvSpPr>
        <p:spPr>
          <a:xfrm>
            <a:off x="628650" y="1442356"/>
            <a:ext cx="101384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F373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Otevřeno v dubnu 2021, na VO-R/12, s registrací pro pevné instalace, a bez koordinace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75850C33-F27A-45D9-B66B-BC72FD10BFAA}"/>
              </a:ext>
            </a:extLst>
          </p:cNvPr>
          <p:cNvSpPr/>
          <p:nvPr/>
        </p:nvSpPr>
        <p:spPr>
          <a:xfrm>
            <a:off x="6096000" y="2286715"/>
            <a:ext cx="5071110" cy="25340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Pásmo 5,8 GHz (5725-5850 MHz)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1 W; </a:t>
            </a:r>
            <a:r>
              <a:rPr lang="cs-C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50 </a:t>
            </a:r>
            <a:r>
              <a:rPr lang="cs-CZ" dirty="0" err="1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mW</a:t>
            </a:r>
            <a:r>
              <a:rPr lang="cs-CZ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/MHz; 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DFS není povinná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Ochranné zóny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Evropská harmonizace, standardizace: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ECC Report 330, revize EN 301 893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CDC: Country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Determination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Capability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2559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4">
            <a:extLst>
              <a:ext uri="{FF2B5EF4-FFF2-40B4-BE49-F238E27FC236}">
                <a16:creationId xmlns:a16="http://schemas.microsoft.com/office/drawing/2014/main" id="{7F499B4C-06E6-4BF8-A6F1-9CE8CDA02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6054" y="6392927"/>
            <a:ext cx="2057400" cy="365125"/>
          </a:xfrm>
        </p:spPr>
        <p:txBody>
          <a:bodyPr/>
          <a:lstStyle/>
          <a:p>
            <a:fld id="{E0A590A2-5731-4DE8-9EA4-99A4AD5F9D13}" type="slidenum">
              <a:rPr lang="cs-CZ" smtClean="0"/>
              <a:t>3</a:t>
            </a:fld>
            <a:endParaRPr lang="cs-CZ" dirty="0"/>
          </a:p>
        </p:txBody>
      </p:sp>
      <p:sp>
        <p:nvSpPr>
          <p:cNvPr id="9" name="Zástupný symbol pro zápatí 8">
            <a:extLst>
              <a:ext uri="{FF2B5EF4-FFF2-40B4-BE49-F238E27FC236}">
                <a16:creationId xmlns:a16="http://schemas.microsoft.com/office/drawing/2014/main" id="{2A0040A5-31ED-4807-9CFC-44E462CDC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>
                <a:solidFill>
                  <a:schemeClr val="accent1">
                    <a:lumMod val="75000"/>
                  </a:schemeClr>
                </a:solidFill>
              </a:rPr>
              <a:t>ISP Futuretec 2021, 19. 8. 2021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3264466B-6444-4A58-90BB-4E9891858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92520"/>
            <a:ext cx="10830585" cy="1076325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5,2 GHz: opatrná reakce Evropy po WRC-19 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E277EBDF-10A0-429F-BD12-FA295ED52288}"/>
              </a:ext>
            </a:extLst>
          </p:cNvPr>
          <p:cNvSpPr/>
          <p:nvPr/>
        </p:nvSpPr>
        <p:spPr>
          <a:xfrm>
            <a:off x="628649" y="1975336"/>
            <a:ext cx="11267429" cy="35532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b="1" dirty="0">
                <a:latin typeface="Arial" panose="020B0604020202020204" pitchFamily="34" charset="0"/>
                <a:cs typeface="Times New Roman" panose="02020603050405020304" pitchFamily="18" charset="0"/>
              </a:rPr>
              <a:t>ITU-R Rezoluce 229 (WRC-19)</a:t>
            </a:r>
            <a:r>
              <a:rPr lang="cs-CZ" dirty="0">
                <a:latin typeface="Arial" panose="020B0604020202020204" pitchFamily="34" charset="0"/>
                <a:cs typeface="Times New Roman" panose="02020603050405020304" pitchFamily="18" charset="0"/>
              </a:rPr>
              <a:t>: …</a:t>
            </a:r>
            <a:r>
              <a:rPr lang="en-US" dirty="0">
                <a:latin typeface="Arial" panose="020B0604020202020204" pitchFamily="34" charset="0"/>
                <a:cs typeface="Times New Roman" panose="02020603050405020304" pitchFamily="18" charset="0"/>
              </a:rPr>
              <a:t>administrations may exercise some flexibility by taking appropriate measures that would allow </a:t>
            </a:r>
            <a:r>
              <a:rPr lang="en-US" b="1" dirty="0">
                <a:latin typeface="Arial" panose="020B0604020202020204" pitchFamily="34" charset="0"/>
                <a:cs typeface="Times New Roman" panose="02020603050405020304" pitchFamily="18" charset="0"/>
              </a:rPr>
              <a:t>controlled and/or limited outdoor usage </a:t>
            </a:r>
            <a:r>
              <a:rPr lang="en-US" dirty="0">
                <a:latin typeface="Arial" panose="020B0604020202020204" pitchFamily="34" charset="0"/>
                <a:cs typeface="Times New Roman" panose="02020603050405020304" pitchFamily="18" charset="0"/>
              </a:rPr>
              <a:t>with a maximum mean </a:t>
            </a:r>
            <a:r>
              <a:rPr lang="en-US" dirty="0" err="1">
                <a:latin typeface="Arial" panose="020B0604020202020204" pitchFamily="34" charset="0"/>
                <a:cs typeface="Times New Roman" panose="02020603050405020304" pitchFamily="18" charset="0"/>
              </a:rPr>
              <a:t>e.i.r.p</a:t>
            </a:r>
            <a:r>
              <a:rPr lang="en-US" dirty="0">
                <a:latin typeface="Arial" panose="020B0604020202020204" pitchFamily="34" charset="0"/>
                <a:cs typeface="Times New Roman" panose="02020603050405020304" pitchFamily="18" charset="0"/>
              </a:rPr>
              <a:t>. of 200 </a:t>
            </a:r>
            <a:r>
              <a:rPr lang="en-US" dirty="0" err="1">
                <a:latin typeface="Arial" panose="020B0604020202020204" pitchFamily="34" charset="0"/>
                <a:cs typeface="Times New Roman" panose="02020603050405020304" pitchFamily="18" charset="0"/>
              </a:rPr>
              <a:t>mW</a:t>
            </a:r>
            <a:r>
              <a:rPr lang="cs-CZ" dirty="0">
                <a:latin typeface="Arial" panose="020B0604020202020204" pitchFamily="34" charset="0"/>
                <a:cs typeface="Times New Roman" panose="02020603050405020304" pitchFamily="18" charset="0"/>
              </a:rPr>
              <a:t>…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Times New Roman" panose="02020603050405020304" pitchFamily="18" charset="0"/>
              </a:rPr>
              <a:t>ECC(04)08: </a:t>
            </a:r>
            <a:r>
              <a:rPr lang="cs-CZ" b="1" dirty="0">
                <a:latin typeface="Arial" panose="020B0604020202020204" pitchFamily="34" charset="0"/>
                <a:cs typeface="Times New Roman" panose="02020603050405020304" pitchFamily="18" charset="0"/>
              </a:rPr>
              <a:t>I</a:t>
            </a:r>
            <a:r>
              <a:rPr lang="en-US" b="1" dirty="0" err="1">
                <a:latin typeface="Arial" panose="020B0604020202020204" pitchFamily="34" charset="0"/>
                <a:cs typeface="Times New Roman" panose="02020603050405020304" pitchFamily="18" charset="0"/>
              </a:rPr>
              <a:t>nside</a:t>
            </a:r>
            <a:r>
              <a:rPr lang="en-US" b="1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Arial" panose="020B0604020202020204" pitchFamily="34" charset="0"/>
                <a:cs typeface="Times New Roman" panose="02020603050405020304" pitchFamily="18" charset="0"/>
              </a:rPr>
              <a:t>buildings, road vehicles, trains and aircraft</a:t>
            </a:r>
            <a:r>
              <a:rPr lang="cs-CZ" dirty="0"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for radio links to UAS</a:t>
            </a: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(= drony)</a:t>
            </a:r>
            <a:endParaRPr lang="cs-CZ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K naplnění mezinárodních závazků je v ČR zavedeno lehké licencování.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Postačí znát souhrnný počet pevných instalací RLAN/Wi-Fi, a dále konkrétní souřadnice GPS pro případ regulatorní úpravy (v pásmu je letecká radionavigace)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2000" dirty="0"/>
              <a:t>MAC adresy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4A41103-49EC-4D04-806D-41A074D80077}"/>
              </a:ext>
            </a:extLst>
          </p:cNvPr>
          <p:cNvSpPr/>
          <p:nvPr/>
        </p:nvSpPr>
        <p:spPr>
          <a:xfrm>
            <a:off x="628650" y="1442356"/>
            <a:ext cx="101384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F373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ECC </a:t>
            </a:r>
            <a:r>
              <a:rPr lang="cs-CZ" dirty="0" err="1">
                <a:solidFill>
                  <a:srgbClr val="F373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Decision</a:t>
            </a:r>
            <a:r>
              <a:rPr lang="cs-CZ" dirty="0">
                <a:solidFill>
                  <a:srgbClr val="F373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(04)08: Nově povolen v Evropě ad-hoc provoz mimo budovy, bude i ve VO-R/12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49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4">
            <a:extLst>
              <a:ext uri="{FF2B5EF4-FFF2-40B4-BE49-F238E27FC236}">
                <a16:creationId xmlns:a16="http://schemas.microsoft.com/office/drawing/2014/main" id="{7F499B4C-06E6-4BF8-A6F1-9CE8CDA02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6054" y="6392927"/>
            <a:ext cx="2057400" cy="365125"/>
          </a:xfrm>
        </p:spPr>
        <p:txBody>
          <a:bodyPr/>
          <a:lstStyle/>
          <a:p>
            <a:fld id="{E0A590A2-5731-4DE8-9EA4-99A4AD5F9D13}" type="slidenum">
              <a:rPr lang="cs-CZ" smtClean="0"/>
              <a:t>4</a:t>
            </a:fld>
            <a:endParaRPr lang="cs-CZ" dirty="0"/>
          </a:p>
        </p:txBody>
      </p:sp>
      <p:sp>
        <p:nvSpPr>
          <p:cNvPr id="9" name="Zástupný symbol pro zápatí 8">
            <a:extLst>
              <a:ext uri="{FF2B5EF4-FFF2-40B4-BE49-F238E27FC236}">
                <a16:creationId xmlns:a16="http://schemas.microsoft.com/office/drawing/2014/main" id="{2A0040A5-31ED-4807-9CFC-44E462CDC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>
                <a:solidFill>
                  <a:schemeClr val="accent1">
                    <a:lumMod val="75000"/>
                  </a:schemeClr>
                </a:solidFill>
              </a:rPr>
              <a:t>ISP Futuretec 2021, 19. 8. 2021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3264466B-6444-4A58-90BB-4E9891858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92520"/>
            <a:ext cx="10830585" cy="1076325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5,8 GHz: příběh 9 roků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4A41103-49EC-4D04-806D-41A074D80077}"/>
              </a:ext>
            </a:extLst>
          </p:cNvPr>
          <p:cNvSpPr/>
          <p:nvPr/>
        </p:nvSpPr>
        <p:spPr>
          <a:xfrm>
            <a:off x="628650" y="1442356"/>
            <a:ext cx="101384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F373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Východisko: začátkem 2. dekády je zřejmé, že chybí kmitočty pro přístupové sítě (IMT, RLAN)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AF3C9172-0192-4C1A-BD72-2B4E9820D2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639780"/>
              </p:ext>
            </p:extLst>
          </p:nvPr>
        </p:nvGraphicFramePr>
        <p:xfrm>
          <a:off x="479502" y="1904849"/>
          <a:ext cx="11351942" cy="3831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675971">
                  <a:extLst>
                    <a:ext uri="{9D8B030D-6E8A-4147-A177-3AD203B41FA5}">
                      <a16:colId xmlns:a16="http://schemas.microsoft.com/office/drawing/2014/main" val="619614375"/>
                    </a:ext>
                  </a:extLst>
                </a:gridCol>
                <a:gridCol w="5675971">
                  <a:extLst>
                    <a:ext uri="{9D8B030D-6E8A-4147-A177-3AD203B41FA5}">
                      <a16:colId xmlns:a16="http://schemas.microsoft.com/office/drawing/2014/main" val="3316675145"/>
                    </a:ext>
                  </a:extLst>
                </a:gridCol>
              </a:tblGrid>
              <a:tr h="69525">
                <a:tc>
                  <a:txBody>
                    <a:bodyPr/>
                    <a:lstStyle/>
                    <a:p>
                      <a:pPr algn="just"/>
                      <a:r>
                        <a:rPr lang="cs-CZ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Evropa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628" marR="55628" marT="0" marB="0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ČR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628" marR="55628" marT="0" marB="0"/>
                </a:tc>
                <a:extLst>
                  <a:ext uri="{0D108BD9-81ED-4DB2-BD59-A6C34878D82A}">
                    <a16:rowId xmlns:a16="http://schemas.microsoft.com/office/drawing/2014/main" val="3392490577"/>
                  </a:ext>
                </a:extLst>
              </a:tr>
              <a:tr h="387086">
                <a:tc>
                  <a:txBody>
                    <a:bodyPr/>
                    <a:lstStyle/>
                    <a:p>
                      <a:pPr algn="just"/>
                      <a:r>
                        <a:rPr lang="cs-C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2012: Evropa pro WRC-12 zahajuje studium dalších pásem v 5 GHz pro IMT.</a:t>
                      </a:r>
                    </a:p>
                    <a:p>
                      <a:pPr algn="just"/>
                      <a:r>
                        <a:rPr lang="cs-C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Předběžný výsledek: v pásmu 5,8 GHz je určitý potenciál, ale spíše pro RLAN. </a:t>
                      </a:r>
                      <a:endParaRPr lang="cs-CZ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5628" marR="55628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 prosinci 2013 se záměr otevřít 5,8 GHz pro RLAN dostává do zveřejněného návrhu národní Strategie správy spektra.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628" marR="55628" marT="0" marB="0"/>
                </a:tc>
                <a:extLst>
                  <a:ext uri="{0D108BD9-81ED-4DB2-BD59-A6C34878D82A}">
                    <a16:rowId xmlns:a16="http://schemas.microsoft.com/office/drawing/2014/main" val="1530563113"/>
                  </a:ext>
                </a:extLst>
              </a:tr>
              <a:tr h="919245">
                <a:tc>
                  <a:txBody>
                    <a:bodyPr/>
                    <a:lstStyle/>
                    <a:p>
                      <a:pPr algn="just"/>
                      <a:r>
                        <a:rPr lang="cs-C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2015: WRC-15 prodlužuje studium pásma 5,8 GHz, ale Evropa přes snahu UK, ČR a NOR neumí příležitost uchopit (vojenské pásmo, mýtné systémy), ačkoliv jsou představeny postupy pro zajištění kompatibility. </a:t>
                      </a:r>
                    </a:p>
                    <a:p>
                      <a:r>
                        <a:rPr lang="cs-C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cs-CZ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628" marR="5562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 2015 je vládou přijata Strategie správy spektra.</a:t>
                      </a:r>
                    </a:p>
                    <a:p>
                      <a:r>
                        <a:rPr lang="cs-CZ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 zahájena pracovní skupina ČTÚ. Podmínka tehdejšího vedení Úřadu: vymyslete sondu, která nám spektrum ohlídá.</a:t>
                      </a:r>
                    </a:p>
                    <a:p>
                      <a:r>
                        <a:rPr lang="cs-CZ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2017: vyvinuta autonomní sonda, prototyp registračního portálu a vypracovány studie kompatibility. Dohodnuty podmínky s MD (mýtné brány). Koncept představen v Evropě.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628" marR="55628" marT="0" marB="0"/>
                </a:tc>
                <a:extLst>
                  <a:ext uri="{0D108BD9-81ED-4DB2-BD59-A6C34878D82A}">
                    <a16:rowId xmlns:a16="http://schemas.microsoft.com/office/drawing/2014/main" val="3232422601"/>
                  </a:ext>
                </a:extLst>
              </a:tr>
              <a:tr h="778163">
                <a:tc>
                  <a:txBody>
                    <a:bodyPr/>
                    <a:lstStyle/>
                    <a:p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Jaro 2019: Snaha ČR na celkem 5 jednáních Rady EU podpořit 5,8 GHz na WRC-19. Bez podpory odcházejícího UK jsou šance malé, oponentem je zejména FR. EU nakonec do pozice na WRC-19 (tj. globální harmonizace pro širší region) uloží „nepodpořit harmonizaci pásma 5,8 GHz“.</a:t>
                      </a:r>
                    </a:p>
                  </a:txBody>
                  <a:tcPr marL="55628" marR="55628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Jaro 2019: Národní koncept stále nemá zelenou, převažuje konzervativismus.</a:t>
                      </a:r>
                      <a:endParaRPr lang="cs-CZ" sz="11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628" marR="55628" marT="0" marB="0"/>
                </a:tc>
                <a:extLst>
                  <a:ext uri="{0D108BD9-81ED-4DB2-BD59-A6C34878D82A}">
                    <a16:rowId xmlns:a16="http://schemas.microsoft.com/office/drawing/2014/main" val="2749048807"/>
                  </a:ext>
                </a:extLst>
              </a:tr>
              <a:tr h="52832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Léto 2019: ČR se s výsledkem nehodlá smířit a v CEPT přesvědčí celkem 7 administrací k podpoře vypracování ECC Reportu, který by umožnil otevření pásma alespoň v několika zemích.</a:t>
                      </a:r>
                      <a:endParaRPr lang="cs-CZ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628" marR="5562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Léto 2019: Záměr otevřít pásmo 5,8 GHz stále nemá podporu v ČTÚ, proto realizační tým zvolí úkrok stranou: spustí nejprve portál pro 60 GHz, a pásmo 5,8 GHz připojí následně.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628" marR="55628" marT="0" marB="0"/>
                </a:tc>
                <a:extLst>
                  <a:ext uri="{0D108BD9-81ED-4DB2-BD59-A6C34878D82A}">
                    <a16:rowId xmlns:a16="http://schemas.microsoft.com/office/drawing/2014/main" val="275707832"/>
                  </a:ext>
                </a:extLst>
              </a:tr>
              <a:tr h="3078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kern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Podzim 2019: ČR představí skelet ECC Reportu pro 5,8 GHz</a:t>
                      </a:r>
                    </a:p>
                  </a:txBody>
                  <a:tcPr marL="55628" marR="55628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Leden 2020: Spuštěn testovací portál pro 60 GHz (I. verze)</a:t>
                      </a:r>
                    </a:p>
                  </a:txBody>
                  <a:tcPr marL="55628" marR="55628" marT="0" marB="0"/>
                </a:tc>
                <a:extLst>
                  <a:ext uri="{0D108BD9-81ED-4DB2-BD59-A6C34878D82A}">
                    <a16:rowId xmlns:a16="http://schemas.microsoft.com/office/drawing/2014/main" val="12967329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2020: V CEPT vypracován návrh ECC Reportu pro 5,8 GHz. ETSI projednává související úpravy EN 301 893.</a:t>
                      </a:r>
                      <a:endParaRPr lang="cs-CZ" sz="1100" b="0" kern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55628" marR="55628" marT="0" marB="0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Prosinec 2020: ČTÚ spouští II. verzi registračního webu. Rada odloží projednání VO-R/12 na leden 2021 z důvodu interní neshody na MAC a dalších podmínkách.</a:t>
                      </a:r>
                    </a:p>
                  </a:txBody>
                  <a:tcPr marL="55628" marR="55628" marT="0" marB="0"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97484809"/>
                  </a:ext>
                </a:extLst>
              </a:tr>
              <a:tr h="407938">
                <a:tc>
                  <a:txBody>
                    <a:bodyPr/>
                    <a:lstStyle/>
                    <a:p>
                      <a:r>
                        <a:rPr lang="cs-CZ" sz="11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Léto 2021: konzultace k ECC Report 330, schválení na plenárním jednání CEPT očekáváno na podzim.</a:t>
                      </a:r>
                      <a:endParaRPr lang="cs-CZ" sz="11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628" marR="55628" marT="0" marB="0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11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Jaro 2021: nový příběh – pásmo RLAN upper-6 GHz, tentokrát ale celoevropsky. </a:t>
                      </a:r>
                      <a:endParaRPr lang="cs-CZ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628" marR="55628" marT="0" marB="0">
                    <a:solidFill>
                      <a:srgbClr val="CFD5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29643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356925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4">
            <a:extLst>
              <a:ext uri="{FF2B5EF4-FFF2-40B4-BE49-F238E27FC236}">
                <a16:creationId xmlns:a16="http://schemas.microsoft.com/office/drawing/2014/main" id="{7F499B4C-06E6-4BF8-A6F1-9CE8CDA02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6054" y="6392927"/>
            <a:ext cx="2057400" cy="365125"/>
          </a:xfrm>
        </p:spPr>
        <p:txBody>
          <a:bodyPr/>
          <a:lstStyle/>
          <a:p>
            <a:fld id="{E0A590A2-5731-4DE8-9EA4-99A4AD5F9D13}" type="slidenum">
              <a:rPr lang="cs-CZ" smtClean="0"/>
              <a:t>5</a:t>
            </a:fld>
            <a:endParaRPr lang="cs-CZ" dirty="0"/>
          </a:p>
        </p:txBody>
      </p:sp>
      <p:sp>
        <p:nvSpPr>
          <p:cNvPr id="9" name="Zástupný symbol pro zápatí 8">
            <a:extLst>
              <a:ext uri="{FF2B5EF4-FFF2-40B4-BE49-F238E27FC236}">
                <a16:creationId xmlns:a16="http://schemas.microsoft.com/office/drawing/2014/main" id="{2A0040A5-31ED-4807-9CFC-44E462CDC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>
                <a:solidFill>
                  <a:schemeClr val="accent1">
                    <a:lumMod val="75000"/>
                  </a:schemeClr>
                </a:solidFill>
              </a:rPr>
              <a:t>ISP Futuretec 2021, 19. 8. 2021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3264466B-6444-4A58-90BB-4E9891858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92520"/>
            <a:ext cx="10830585" cy="1076325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Regulace 5,8 GHz v ČR a v Evropě 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E277EBDF-10A0-429F-BD12-FA295ED52288}"/>
              </a:ext>
            </a:extLst>
          </p:cNvPr>
          <p:cNvSpPr/>
          <p:nvPr/>
        </p:nvSpPr>
        <p:spPr>
          <a:xfrm>
            <a:off x="628649" y="1975336"/>
            <a:ext cx="11267429" cy="33650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Ochranné geografické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zóny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okolo mýtných bran (1,8 km) a vojenských zón (13 km od středu)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Systém umožňuje napojit bezobslužné měřicí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sondy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(solární napájení)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Registrace platí pro RLAN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25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mW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. (Pozn.: při výkonu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e.i.r.p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cs-CZ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≤ 25 </a:t>
            </a:r>
            <a:r>
              <a:rPr lang="cs-CZ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mW</a:t>
            </a:r>
            <a:r>
              <a:rPr lang="cs-CZ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není žádn</a:t>
            </a:r>
            <a:r>
              <a:rPr lang="cs-CZ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 omezení, viz VO-R/10).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Lehké licencování v ČR: podmínky zavedené v ČR jsou významné z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mezinárodního hlediska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Pásmo pro RLAN otevřeli UK, NOR. Naopak FR navrhla </a:t>
            </a:r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CDC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(Country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Determination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>
                <a:latin typeface="Arial" panose="020B0604020202020204" pitchFamily="34" charset="0"/>
                <a:cs typeface="Arial" panose="020B0604020202020204" pitchFamily="34" charset="0"/>
              </a:rPr>
              <a:t>Capability</a:t>
            </a: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): technologii, která zamezí provozu RLAN v zemích, které si to nepřejí. Detaily projednává ETSI BRAN.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Q: Proč se vlastně Evropa tolik brání pásmu 5,8 GHz?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4A41103-49EC-4D04-806D-41A074D80077}"/>
              </a:ext>
            </a:extLst>
          </p:cNvPr>
          <p:cNvSpPr/>
          <p:nvPr/>
        </p:nvSpPr>
        <p:spPr>
          <a:xfrm>
            <a:off x="628650" y="1442356"/>
            <a:ext cx="101384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F373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Registrace přístupových bodů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895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4">
            <a:extLst>
              <a:ext uri="{FF2B5EF4-FFF2-40B4-BE49-F238E27FC236}">
                <a16:creationId xmlns:a16="http://schemas.microsoft.com/office/drawing/2014/main" id="{7F499B4C-06E6-4BF8-A6F1-9CE8CDA02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6054" y="6392927"/>
            <a:ext cx="2057400" cy="365125"/>
          </a:xfrm>
        </p:spPr>
        <p:txBody>
          <a:bodyPr/>
          <a:lstStyle/>
          <a:p>
            <a:fld id="{E0A590A2-5731-4DE8-9EA4-99A4AD5F9D13}" type="slidenum">
              <a:rPr lang="cs-CZ" smtClean="0"/>
              <a:t>6</a:t>
            </a:fld>
            <a:endParaRPr lang="cs-CZ" dirty="0"/>
          </a:p>
        </p:txBody>
      </p:sp>
      <p:sp>
        <p:nvSpPr>
          <p:cNvPr id="9" name="Zástupný symbol pro zápatí 8">
            <a:extLst>
              <a:ext uri="{FF2B5EF4-FFF2-40B4-BE49-F238E27FC236}">
                <a16:creationId xmlns:a16="http://schemas.microsoft.com/office/drawing/2014/main" id="{2A0040A5-31ED-4807-9CFC-44E462CDC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>
                <a:solidFill>
                  <a:schemeClr val="accent1">
                    <a:lumMod val="75000"/>
                  </a:schemeClr>
                </a:solidFill>
              </a:rPr>
              <a:t>ISP Futuretec 2021, 19. 8. 2021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3264466B-6444-4A58-90BB-4E9891858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92520"/>
            <a:ext cx="10830585" cy="1076325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 rlan.ctu.cz: další rozvoj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E277EBDF-10A0-429F-BD12-FA295ED52288}"/>
              </a:ext>
            </a:extLst>
          </p:cNvPr>
          <p:cNvSpPr/>
          <p:nvPr/>
        </p:nvSpPr>
        <p:spPr>
          <a:xfrm>
            <a:off x="628649" y="1975336"/>
            <a:ext cx="11267429" cy="46601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20000"/>
              </a:lnSpc>
              <a:buClr>
                <a:srgbClr val="222222"/>
              </a:buClr>
              <a:buSzPct val="100000"/>
              <a:buFont typeface="+mj-lt"/>
              <a:buAutoNum type="arabicPeriod"/>
            </a:pP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Hromadné mazání stanic přes import</a:t>
            </a:r>
          </a:p>
          <a:p>
            <a:pPr marL="342900" lvl="0" indent="-342900" algn="just">
              <a:lnSpc>
                <a:spcPct val="120000"/>
              </a:lnSpc>
              <a:buClr>
                <a:srgbClr val="222222"/>
              </a:buClr>
              <a:buSzPct val="100000"/>
              <a:buFont typeface="+mj-lt"/>
              <a:buAutoNum type="arabicPeriod"/>
            </a:pP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Přepínání typu stanice z WiFi_5_8 na WiFi_5_2 (ale nikoliv naopak)</a:t>
            </a:r>
          </a:p>
          <a:p>
            <a:pPr marL="342900" lvl="0" indent="-342900" algn="just">
              <a:lnSpc>
                <a:spcPct val="120000"/>
              </a:lnSpc>
              <a:buClr>
                <a:srgbClr val="222222"/>
              </a:buClr>
              <a:buSzPct val="100000"/>
              <a:buFont typeface="+mj-lt"/>
              <a:buAutoNum type="arabicPeriod"/>
            </a:pP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Hlídání duplicitních MAC na hladině 60 GHz</a:t>
            </a:r>
          </a:p>
          <a:p>
            <a:pPr marL="342900" lvl="0" indent="-342900" algn="just">
              <a:lnSpc>
                <a:spcPct val="120000"/>
              </a:lnSpc>
              <a:buClr>
                <a:srgbClr val="222222"/>
              </a:buClr>
              <a:buSzPct val="100000"/>
              <a:buFont typeface="+mj-lt"/>
              <a:buAutoNum type="arabicPeriod"/>
            </a:pP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Textová poznámka u záznamu Stanice</a:t>
            </a:r>
          </a:p>
          <a:p>
            <a:pPr marL="342900" lvl="0" indent="-342900" algn="just">
              <a:lnSpc>
                <a:spcPct val="120000"/>
              </a:lnSpc>
              <a:buClr>
                <a:srgbClr val="222222"/>
              </a:buClr>
              <a:buSzPct val="100000"/>
              <a:buFont typeface="+mj-lt"/>
              <a:buAutoNum type="arabicPeriod"/>
            </a:pP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Optimalizace výkonu – zobrazení stanic na mapě</a:t>
            </a:r>
          </a:p>
          <a:p>
            <a:pPr marL="342900" lvl="0" indent="-342900" algn="just">
              <a:lnSpc>
                <a:spcPct val="120000"/>
              </a:lnSpc>
              <a:buClr>
                <a:srgbClr val="222222"/>
              </a:buClr>
              <a:buSzPct val="100000"/>
              <a:buFont typeface="+mj-lt"/>
              <a:buAutoNum type="arabicPeriod"/>
            </a:pP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Mapa – zobrazení leteckého pohledu (satelitní mapa)</a:t>
            </a:r>
          </a:p>
          <a:p>
            <a:pPr marL="342900" lvl="0" indent="-342900" algn="just">
              <a:lnSpc>
                <a:spcPct val="120000"/>
              </a:lnSpc>
              <a:buClr>
                <a:srgbClr val="222222"/>
              </a:buClr>
              <a:buSzPct val="100000"/>
              <a:buFont typeface="+mj-lt"/>
              <a:buAutoNum type="arabicPeriod"/>
            </a:pP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Sortování Stanic, při prodlužování</a:t>
            </a:r>
          </a:p>
          <a:p>
            <a:pPr marL="342900" lvl="0" indent="-342900" algn="just">
              <a:lnSpc>
                <a:spcPct val="120000"/>
              </a:lnSpc>
              <a:spcAft>
                <a:spcPts val="1000"/>
              </a:spcAft>
              <a:buClr>
                <a:srgbClr val="222222"/>
              </a:buClr>
              <a:buSzPct val="100000"/>
              <a:buFont typeface="+mj-lt"/>
              <a:buAutoNum type="arabicPeriod"/>
            </a:pPr>
            <a:r>
              <a:rPr lang="cs-CZ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Vyhledání místa podle zadání místa (adresy)</a:t>
            </a: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Clr>
                <a:srgbClr val="222222"/>
              </a:buClr>
              <a:buSzPct val="100000"/>
              <a:buFont typeface="+mj-lt"/>
              <a:buAutoNum type="arabicPeriod"/>
            </a:pPr>
            <a:endParaRPr lang="cs-CZ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lvl="0" algn="just">
              <a:lnSpc>
                <a:spcPct val="115000"/>
              </a:lnSpc>
              <a:spcAft>
                <a:spcPts val="1000"/>
              </a:spcAft>
              <a:buClr>
                <a:srgbClr val="222222"/>
              </a:buClr>
              <a:buSzPct val="100000"/>
            </a:pPr>
            <a:r>
              <a:rPr lang="cs-CZ" sz="2000" b="1" dirty="0">
                <a:effectLst/>
                <a:highlight>
                  <a:srgbClr val="FFFFFF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                                   </a:t>
            </a:r>
            <a:r>
              <a:rPr lang="cs-CZ" sz="2000" b="1" dirty="0">
                <a:effectLst/>
                <a:highlight>
                  <a:srgbClr val="C0C0C0"/>
                </a:highlight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API?</a:t>
            </a:r>
          </a:p>
          <a:p>
            <a:pPr lvl="0" algn="just">
              <a:lnSpc>
                <a:spcPct val="115000"/>
              </a:lnSpc>
              <a:spcAft>
                <a:spcPts val="1000"/>
              </a:spcAft>
              <a:buClr>
                <a:srgbClr val="222222"/>
              </a:buClr>
              <a:buSzPct val="100000"/>
            </a:pPr>
            <a:endParaRPr lang="cs-CZ" sz="18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4A41103-49EC-4D04-806D-41A074D80077}"/>
              </a:ext>
            </a:extLst>
          </p:cNvPr>
          <p:cNvSpPr/>
          <p:nvPr/>
        </p:nvSpPr>
        <p:spPr>
          <a:xfrm>
            <a:off x="628650" y="1442356"/>
            <a:ext cx="1013841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F373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Cíl: zlepšení uživatelského komfortu a zavedení dalších prvků automatizace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B68D9764-531E-421A-AF49-0060132CC9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9124" y="2898336"/>
            <a:ext cx="1457936" cy="144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30508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4">
            <a:extLst>
              <a:ext uri="{FF2B5EF4-FFF2-40B4-BE49-F238E27FC236}">
                <a16:creationId xmlns:a16="http://schemas.microsoft.com/office/drawing/2014/main" id="{7F499B4C-06E6-4BF8-A6F1-9CE8CDA02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6054" y="6392927"/>
            <a:ext cx="2057400" cy="365125"/>
          </a:xfrm>
        </p:spPr>
        <p:txBody>
          <a:bodyPr/>
          <a:lstStyle/>
          <a:p>
            <a:fld id="{E0A590A2-5731-4DE8-9EA4-99A4AD5F9D13}" type="slidenum">
              <a:rPr lang="cs-CZ" smtClean="0"/>
              <a:t>7</a:t>
            </a:fld>
            <a:endParaRPr lang="cs-CZ" dirty="0"/>
          </a:p>
        </p:txBody>
      </p:sp>
      <p:sp>
        <p:nvSpPr>
          <p:cNvPr id="9" name="Zástupný symbol pro zápatí 8">
            <a:extLst>
              <a:ext uri="{FF2B5EF4-FFF2-40B4-BE49-F238E27FC236}">
                <a16:creationId xmlns:a16="http://schemas.microsoft.com/office/drawing/2014/main" id="{2A0040A5-31ED-4807-9CFC-44E462CDC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>
                <a:solidFill>
                  <a:schemeClr val="accent1">
                    <a:lumMod val="75000"/>
                  </a:schemeClr>
                </a:solidFill>
              </a:rPr>
              <a:t>ISP Futuretec 2021, 19. 8. 2021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Nadpis 1">
            <a:extLst>
              <a:ext uri="{FF2B5EF4-FFF2-40B4-BE49-F238E27FC236}">
                <a16:creationId xmlns:a16="http://schemas.microsoft.com/office/drawing/2014/main" id="{3264466B-6444-4A58-90BB-4E9891858E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92520"/>
            <a:ext cx="10830585" cy="1076325"/>
          </a:xfrm>
        </p:spPr>
        <p:txBody>
          <a:bodyPr>
            <a:noAutofit/>
          </a:bodyPr>
          <a:lstStyle/>
          <a:p>
            <a:pPr algn="ctr"/>
            <a:r>
              <a:rPr lang="cs-CZ" sz="36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Upper</a:t>
            </a:r>
            <a:r>
              <a:rPr lang="cs-CZ" sz="3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 GHz a Wi-Fi 6E </a:t>
            </a:r>
            <a:r>
              <a:rPr lang="cs-CZ" sz="36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(a nástupci)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E277EBDF-10A0-429F-BD12-FA295ED52288}"/>
              </a:ext>
            </a:extLst>
          </p:cNvPr>
          <p:cNvSpPr/>
          <p:nvPr/>
        </p:nvSpPr>
        <p:spPr>
          <a:xfrm>
            <a:off x="462285" y="2289999"/>
            <a:ext cx="11358008" cy="33715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b="1" dirty="0">
                <a:latin typeface="Arial" panose="020B0604020202020204" pitchFamily="34" charset="0"/>
                <a:cs typeface="Times New Roman" panose="02020603050405020304" pitchFamily="18" charset="0"/>
              </a:rPr>
              <a:t>Harmonizace </a:t>
            </a:r>
            <a:r>
              <a:rPr lang="cs-CZ" b="1" dirty="0" err="1">
                <a:latin typeface="Arial" panose="020B0604020202020204" pitchFamily="34" charset="0"/>
                <a:cs typeface="Times New Roman" panose="02020603050405020304" pitchFamily="18" charset="0"/>
              </a:rPr>
              <a:t>Lower</a:t>
            </a:r>
            <a:r>
              <a:rPr lang="cs-CZ" b="1" dirty="0">
                <a:latin typeface="Arial" panose="020B0604020202020204" pitchFamily="34" charset="0"/>
                <a:cs typeface="Times New Roman" panose="02020603050405020304" pitchFamily="18" charset="0"/>
              </a:rPr>
              <a:t>- 6 GHz </a:t>
            </a:r>
            <a:r>
              <a:rPr lang="cs-CZ" dirty="0">
                <a:latin typeface="Arial" panose="020B0604020202020204" pitchFamily="34" charset="0"/>
                <a:cs typeface="Times New Roman" panose="02020603050405020304" pitchFamily="18" charset="0"/>
              </a:rPr>
              <a:t>pro RLAN je pro ČR závazná, a to nejpozději k 1. 12. 2021.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sz="1600" dirty="0">
                <a:latin typeface="Arial" panose="020B0604020202020204" pitchFamily="34" charset="0"/>
                <a:cs typeface="Times New Roman" panose="02020603050405020304" pitchFamily="18" charset="0"/>
              </a:rPr>
              <a:t>Jde o VLP (25 </a:t>
            </a:r>
            <a:r>
              <a:rPr lang="cs-CZ" sz="1600" dirty="0" err="1">
                <a:latin typeface="Arial" panose="020B0604020202020204" pitchFamily="34" charset="0"/>
                <a:cs typeface="Times New Roman" panose="02020603050405020304" pitchFamily="18" charset="0"/>
              </a:rPr>
              <a:t>mW</a:t>
            </a:r>
            <a:r>
              <a:rPr lang="cs-CZ" sz="16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r>
              <a:rPr lang="cs-CZ" sz="1600" dirty="0" err="1">
                <a:latin typeface="Arial" panose="020B0604020202020204" pitchFamily="34" charset="0"/>
                <a:cs typeface="Times New Roman" panose="02020603050405020304" pitchFamily="18" charset="0"/>
              </a:rPr>
              <a:t>outdoor</a:t>
            </a:r>
            <a:r>
              <a:rPr lang="cs-CZ" sz="1600" dirty="0">
                <a:latin typeface="Arial" panose="020B0604020202020204" pitchFamily="34" charset="0"/>
                <a:cs typeface="Times New Roman" panose="02020603050405020304" pitchFamily="18" charset="0"/>
              </a:rPr>
              <a:t> i </a:t>
            </a:r>
            <a:r>
              <a:rPr lang="cs-CZ" sz="1600" dirty="0" err="1">
                <a:latin typeface="Arial" panose="020B0604020202020204" pitchFamily="34" charset="0"/>
                <a:cs typeface="Times New Roman" panose="02020603050405020304" pitchFamily="18" charset="0"/>
              </a:rPr>
              <a:t>indoor</a:t>
            </a:r>
            <a:r>
              <a:rPr lang="cs-CZ" sz="1600" dirty="0">
                <a:latin typeface="Arial" panose="020B0604020202020204" pitchFamily="34" charset="0"/>
                <a:cs typeface="Times New Roman" panose="02020603050405020304" pitchFamily="18" charset="0"/>
              </a:rPr>
              <a:t>), a dále LPI (200 </a:t>
            </a:r>
            <a:r>
              <a:rPr lang="cs-CZ" sz="1600" dirty="0" err="1">
                <a:latin typeface="Arial" panose="020B0604020202020204" pitchFamily="34" charset="0"/>
                <a:cs typeface="Times New Roman" panose="02020603050405020304" pitchFamily="18" charset="0"/>
              </a:rPr>
              <a:t>mW</a:t>
            </a:r>
            <a:r>
              <a:rPr lang="cs-CZ" sz="1600" dirty="0">
                <a:latin typeface="Arial" panose="020B0604020202020204" pitchFamily="34" charset="0"/>
                <a:cs typeface="Times New Roman" panose="02020603050405020304" pitchFamily="18" charset="0"/>
              </a:rPr>
              <a:t>) – ale pouze </a:t>
            </a:r>
            <a:r>
              <a:rPr lang="cs-CZ" sz="1600" dirty="0" err="1">
                <a:latin typeface="Arial" panose="020B0604020202020204" pitchFamily="34" charset="0"/>
                <a:cs typeface="Times New Roman" panose="02020603050405020304" pitchFamily="18" charset="0"/>
              </a:rPr>
              <a:t>indoor</a:t>
            </a:r>
            <a:r>
              <a:rPr lang="cs-CZ" sz="1600" dirty="0">
                <a:latin typeface="Arial" panose="020B0604020202020204" pitchFamily="34" charset="0"/>
                <a:cs typeface="Times New Roman" panose="02020603050405020304" pitchFamily="18" charset="0"/>
              </a:rPr>
              <a:t>. EN 303 687 (draft).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Times New Roman" panose="02020603050405020304" pitchFamily="18" charset="0"/>
              </a:rPr>
              <a:t>Konzultace ČTÚ k návrhu plánu využití spektra PVRS-19 již běží (do 3. 9. 2021).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Times New Roman" panose="02020603050405020304" pitchFamily="18" charset="0"/>
              </a:rPr>
              <a:t>V pásmu 6425-7125 MHz: studie k 5G (</a:t>
            </a:r>
            <a:r>
              <a:rPr lang="cs-CZ" dirty="0" err="1">
                <a:latin typeface="Arial" panose="020B0604020202020204" pitchFamily="34" charset="0"/>
                <a:cs typeface="Times New Roman" panose="02020603050405020304" pitchFamily="18" charset="0"/>
              </a:rPr>
              <a:t>mid-bands</a:t>
            </a:r>
            <a:r>
              <a:rPr lang="cs-CZ" dirty="0">
                <a:latin typeface="Arial" panose="020B0604020202020204" pitchFamily="34" charset="0"/>
                <a:cs typeface="Times New Roman" panose="02020603050405020304" pitchFamily="18" charset="0"/>
              </a:rPr>
              <a:t>), Agenda </a:t>
            </a:r>
            <a:r>
              <a:rPr lang="cs-CZ" dirty="0" err="1">
                <a:latin typeface="Arial" panose="020B0604020202020204" pitchFamily="34" charset="0"/>
                <a:cs typeface="Times New Roman" panose="02020603050405020304" pitchFamily="18" charset="0"/>
              </a:rPr>
              <a:t>Item</a:t>
            </a:r>
            <a:r>
              <a:rPr lang="cs-CZ" dirty="0">
                <a:latin typeface="Arial" panose="020B0604020202020204" pitchFamily="34" charset="0"/>
                <a:cs typeface="Times New Roman" panose="02020603050405020304" pitchFamily="18" charset="0"/>
              </a:rPr>
              <a:t> 1.2 WRC-23.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Times New Roman" panose="02020603050405020304" pitchFamily="18" charset="0"/>
              </a:rPr>
              <a:t>Trend: naléhavost gigabitového připojení v domácnostech (a podnicích, …)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Times New Roman" panose="02020603050405020304" pitchFamily="18" charset="0"/>
              </a:rPr>
              <a:t>Jak ale uspokojit 5G </a:t>
            </a:r>
            <a:r>
              <a:rPr lang="cs-CZ" dirty="0" err="1">
                <a:latin typeface="Arial" panose="020B0604020202020204" pitchFamily="34" charset="0"/>
                <a:cs typeface="Times New Roman" panose="02020603050405020304" pitchFamily="18" charset="0"/>
              </a:rPr>
              <a:t>mid-bands</a:t>
            </a:r>
            <a:r>
              <a:rPr lang="cs-CZ" dirty="0">
                <a:latin typeface="Arial" panose="020B0604020202020204" pitchFamily="34" charset="0"/>
                <a:cs typeface="Times New Roman" panose="02020603050405020304" pitchFamily="18" charset="0"/>
              </a:rPr>
              <a:t>? – pásmo 3,8-4,2 GHz, lokální autorizace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dirty="0">
                <a:latin typeface="Arial" panose="020B0604020202020204" pitchFamily="34" charset="0"/>
                <a:cs typeface="Times New Roman" panose="02020603050405020304" pitchFamily="18" charset="0"/>
              </a:rPr>
              <a:t>Mandát EK</a:t>
            </a:r>
          </a:p>
          <a:p>
            <a:pPr marL="342900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cs-CZ" i="1" dirty="0">
                <a:latin typeface="Arial" panose="020B0604020202020204" pitchFamily="34" charset="0"/>
                <a:cs typeface="Times New Roman" panose="02020603050405020304" pitchFamily="18" charset="0"/>
              </a:rPr>
              <a:t>Kdo tedy v Evropě nový pracovní bod k </a:t>
            </a:r>
            <a:r>
              <a:rPr lang="cs-CZ" i="1" dirty="0" err="1">
                <a:latin typeface="Arial" panose="020B0604020202020204" pitchFamily="34" charset="0"/>
                <a:cs typeface="Times New Roman" panose="02020603050405020304" pitchFamily="18" charset="0"/>
              </a:rPr>
              <a:t>upper</a:t>
            </a:r>
            <a:r>
              <a:rPr lang="cs-CZ" i="1" dirty="0">
                <a:latin typeface="Arial" panose="020B0604020202020204" pitchFamily="34" charset="0"/>
                <a:cs typeface="Times New Roman" panose="02020603050405020304" pitchFamily="18" charset="0"/>
              </a:rPr>
              <a:t> 6 GHz navrhne?</a:t>
            </a:r>
            <a:endParaRPr lang="cs-CZ" i="1" dirty="0"/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4A41103-49EC-4D04-806D-41A074D80077}"/>
              </a:ext>
            </a:extLst>
          </p:cNvPr>
          <p:cNvSpPr/>
          <p:nvPr/>
        </p:nvSpPr>
        <p:spPr>
          <a:xfrm>
            <a:off x="628650" y="1442356"/>
            <a:ext cx="1013841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>
                <a:solidFill>
                  <a:srgbClr val="F373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Evropa harmonizovala 5945-6425 MHz pro </a:t>
            </a:r>
            <a:r>
              <a:rPr lang="cs-CZ" dirty="0" err="1">
                <a:solidFill>
                  <a:srgbClr val="F373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nízkovýkonové</a:t>
            </a:r>
            <a:r>
              <a:rPr lang="cs-CZ" dirty="0">
                <a:solidFill>
                  <a:srgbClr val="F373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s-CZ" dirty="0" err="1">
                <a:solidFill>
                  <a:srgbClr val="F373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RLANy</a:t>
            </a:r>
            <a:r>
              <a:rPr lang="cs-CZ" dirty="0">
                <a:solidFill>
                  <a:srgbClr val="F373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Jiné regiony ale umožní provoz až do 7125 MHz. Jak zareaguje Evropa?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fický objekt 2">
            <a:extLst>
              <a:ext uri="{FF2B5EF4-FFF2-40B4-BE49-F238E27FC236}">
                <a16:creationId xmlns:a16="http://schemas.microsoft.com/office/drawing/2014/main" id="{E85F0693-F4F6-4F91-9CB4-B3D442E3E6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0130247" y="4437783"/>
            <a:ext cx="1328988" cy="977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986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4">
            <a:extLst>
              <a:ext uri="{FF2B5EF4-FFF2-40B4-BE49-F238E27FC236}">
                <a16:creationId xmlns:a16="http://schemas.microsoft.com/office/drawing/2014/main" id="{7F499B4C-06E6-4BF8-A6F1-9CE8CDA02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6054" y="6392927"/>
            <a:ext cx="2057400" cy="365125"/>
          </a:xfrm>
        </p:spPr>
        <p:txBody>
          <a:bodyPr/>
          <a:lstStyle/>
          <a:p>
            <a:fld id="{E0A590A2-5731-4DE8-9EA4-99A4AD5F9D13}" type="slidenum">
              <a:rPr lang="cs-CZ" smtClean="0"/>
              <a:t>8</a:t>
            </a:fld>
            <a:endParaRPr lang="cs-CZ" dirty="0"/>
          </a:p>
        </p:txBody>
      </p:sp>
      <p:sp>
        <p:nvSpPr>
          <p:cNvPr id="9" name="Zástupný symbol pro zápatí 8">
            <a:extLst>
              <a:ext uri="{FF2B5EF4-FFF2-40B4-BE49-F238E27FC236}">
                <a16:creationId xmlns:a16="http://schemas.microsoft.com/office/drawing/2014/main" id="{2A0040A5-31ED-4807-9CFC-44E462CDC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>
                <a:solidFill>
                  <a:schemeClr val="accent1">
                    <a:lumMod val="75000"/>
                  </a:schemeClr>
                </a:solidFill>
              </a:rPr>
              <a:t>ISP Futuretec 2021, 19. 8. 2021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Nadpis 2">
            <a:extLst>
              <a:ext uri="{FF2B5EF4-FFF2-40B4-BE49-F238E27FC236}">
                <a16:creationId xmlns:a16="http://schemas.microsoft.com/office/drawing/2014/main" id="{5338EFCD-D80D-4A68-8325-9BC8618FE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99514" y="2623978"/>
            <a:ext cx="8275320" cy="1325563"/>
          </a:xfrm>
        </p:spPr>
        <p:txBody>
          <a:bodyPr/>
          <a:lstStyle/>
          <a:p>
            <a:pPr algn="ctr"/>
            <a:r>
              <a:rPr lang="cs-CZ" b="1" i="1" dirty="0"/>
              <a:t>Děkuji za pozornost.</a:t>
            </a:r>
          </a:p>
        </p:txBody>
      </p:sp>
    </p:spTree>
    <p:extLst>
      <p:ext uri="{BB962C8B-B14F-4D97-AF65-F5344CB8AC3E}">
        <p14:creationId xmlns:p14="http://schemas.microsoft.com/office/powerpoint/2010/main" val="4156275735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3425</TotalTime>
  <Words>1137</Words>
  <Application>Microsoft Office PowerPoint</Application>
  <PresentationFormat>Širokoúhlá obrazovka</PresentationFormat>
  <Paragraphs>95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Motiv Office</vt:lpstr>
      <vt:lpstr>Nová pásma na VO s registrací: 5,2 a 5,8 GHz</vt:lpstr>
      <vt:lpstr>Pásma 5,2 a 5,8 GHz, shrnutí</vt:lpstr>
      <vt:lpstr>5,2 GHz: opatrná reakce Evropy po WRC-19 </vt:lpstr>
      <vt:lpstr>5,8 GHz: příběh 9 roků</vt:lpstr>
      <vt:lpstr>Regulace 5,8 GHz v ČR a v Evropě </vt:lpstr>
      <vt:lpstr>Web rlan.ctu.cz: další rozvoj</vt:lpstr>
      <vt:lpstr>Upper 6 GHz a Wi-Fi 6E (a nástupci)</vt:lpstr>
      <vt:lpstr>Děkuji za pozornost.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ŠÍSTEK Pavel</dc:creator>
  <cp:lastModifiedBy>ŠÍSTEK Pavel</cp:lastModifiedBy>
  <cp:revision>132</cp:revision>
  <dcterms:created xsi:type="dcterms:W3CDTF">2021-06-01T14:48:28Z</dcterms:created>
  <dcterms:modified xsi:type="dcterms:W3CDTF">2021-08-18T20:39:47Z</dcterms:modified>
</cp:coreProperties>
</file>