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8" r:id="rId3"/>
    <p:sldId id="288" r:id="rId4"/>
    <p:sldId id="302" r:id="rId5"/>
    <p:sldId id="301" r:id="rId6"/>
    <p:sldId id="289" r:id="rId7"/>
    <p:sldId id="269" r:id="rId8"/>
    <p:sldId id="294" r:id="rId9"/>
    <p:sldId id="271" r:id="rId10"/>
    <p:sldId id="274" r:id="rId11"/>
    <p:sldId id="273" r:id="rId12"/>
    <p:sldId id="299" r:id="rId13"/>
    <p:sldId id="278" r:id="rId14"/>
    <p:sldId id="300" r:id="rId15"/>
    <p:sldId id="298" r:id="rId16"/>
    <p:sldId id="303" r:id="rId17"/>
    <p:sldId id="304" r:id="rId18"/>
    <p:sldId id="305" r:id="rId19"/>
    <p:sldId id="306" r:id="rId20"/>
    <p:sldId id="307" r:id="rId21"/>
    <p:sldId id="308" r:id="rId22"/>
    <p:sldId id="283" r:id="rId23"/>
    <p:sldId id="264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30C81A21-B617-49EE-B32E-564766155CA6}">
          <p14:sldIdLst>
            <p14:sldId id="256"/>
            <p14:sldId id="258"/>
            <p14:sldId id="288"/>
            <p14:sldId id="302"/>
            <p14:sldId id="301"/>
            <p14:sldId id="289"/>
            <p14:sldId id="269"/>
            <p14:sldId id="294"/>
            <p14:sldId id="271"/>
            <p14:sldId id="274"/>
            <p14:sldId id="273"/>
            <p14:sldId id="299"/>
            <p14:sldId id="278"/>
            <p14:sldId id="300"/>
            <p14:sldId id="298"/>
          </p14:sldIdLst>
        </p14:section>
        <p14:section name="Oddíl bez názvu" id="{2D8F0874-310D-43CE-9F8E-A1E71368640A}">
          <p14:sldIdLst>
            <p14:sldId id="303"/>
            <p14:sldId id="304"/>
            <p14:sldId id="305"/>
            <p14:sldId id="306"/>
            <p14:sldId id="307"/>
            <p14:sldId id="308"/>
            <p14:sldId id="283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dek Linhart" initials="RL" lastIdx="1" clrIdx="0">
    <p:extLst>
      <p:ext uri="{19B8F6BF-5375-455C-9EA6-DF929625EA0E}">
        <p15:presenceInfo xmlns:p15="http://schemas.microsoft.com/office/powerpoint/2012/main" userId="7716f273858b297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22" autoAdjust="0"/>
  </p:normalViewPr>
  <p:slideViewPr>
    <p:cSldViewPr>
      <p:cViewPr varScale="1">
        <p:scale>
          <a:sx n="68" d="100"/>
          <a:sy n="68" d="100"/>
        </p:scale>
        <p:origin x="14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image" Target="../media/image2.jp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Výroba</a:t>
            </a:r>
            <a:r>
              <a:rPr lang="cs-CZ" dirty="0"/>
              <a:t> elektrické energie ve FVE Kouřim 5,2 </a:t>
            </a:r>
            <a:r>
              <a:rPr lang="cs-CZ" dirty="0" err="1"/>
              <a:t>KWp</a:t>
            </a:r>
            <a:r>
              <a:rPr lang="cs-CZ" baseline="0" dirty="0"/>
              <a:t> v letech 2019 - 2021</a:t>
            </a:r>
            <a:endParaRPr lang="en-US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List1!$C$3</c:f>
              <c:strCache>
                <c:ptCount val="1"/>
                <c:pt idx="0">
                  <c:v>Výroba v KWh</c:v>
                </c:pt>
              </c:strCache>
            </c:strRef>
          </c:tx>
          <c:marker>
            <c:symbol val="none"/>
          </c:marker>
          <c:dLbls>
            <c:dLbl>
              <c:idx val="35"/>
              <c:layout>
                <c:manualLayout>
                  <c:x val="-2.6648057311602368E-2"/>
                  <c:y val="0.17729174048140378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měsíc</a:t>
                    </a:r>
                    <a:r>
                      <a:rPr lang="en-US" sz="1200" b="1" baseline="0"/>
                      <a:t> / rok</a:t>
                    </a:r>
                    <a:endParaRPr lang="en-US" sz="1200" b="1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E60-4564-B1B8-F4903CE3D2E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List1!$A$40:$B$75</c:f>
              <c:multiLvlStrCache>
                <c:ptCount val="36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</c:lvl>
              </c:multiLvlStrCache>
            </c:multiLvlStrRef>
          </c:cat>
          <c:val>
            <c:numRef>
              <c:f>List1!$C$40:$C$75</c:f>
              <c:numCache>
                <c:formatCode>General</c:formatCode>
                <c:ptCount val="36"/>
                <c:pt idx="0">
                  <c:v>57</c:v>
                </c:pt>
                <c:pt idx="1">
                  <c:v>319</c:v>
                </c:pt>
                <c:pt idx="2">
                  <c:v>502</c:v>
                </c:pt>
                <c:pt idx="3">
                  <c:v>627</c:v>
                </c:pt>
                <c:pt idx="4">
                  <c:v>637</c:v>
                </c:pt>
                <c:pt idx="5">
                  <c:v>680</c:v>
                </c:pt>
                <c:pt idx="6">
                  <c:v>788</c:v>
                </c:pt>
                <c:pt idx="7">
                  <c:v>522</c:v>
                </c:pt>
                <c:pt idx="8">
                  <c:v>448</c:v>
                </c:pt>
                <c:pt idx="9">
                  <c:v>292</c:v>
                </c:pt>
                <c:pt idx="10">
                  <c:v>54</c:v>
                </c:pt>
                <c:pt idx="11">
                  <c:v>103</c:v>
                </c:pt>
                <c:pt idx="12">
                  <c:v>86</c:v>
                </c:pt>
                <c:pt idx="13">
                  <c:v>236</c:v>
                </c:pt>
                <c:pt idx="14">
                  <c:v>487</c:v>
                </c:pt>
                <c:pt idx="15">
                  <c:v>596</c:v>
                </c:pt>
                <c:pt idx="16">
                  <c:v>717</c:v>
                </c:pt>
                <c:pt idx="17">
                  <c:v>692</c:v>
                </c:pt>
                <c:pt idx="18">
                  <c:v>763</c:v>
                </c:pt>
                <c:pt idx="19">
                  <c:v>621</c:v>
                </c:pt>
                <c:pt idx="20">
                  <c:v>474</c:v>
                </c:pt>
                <c:pt idx="21">
                  <c:v>285</c:v>
                </c:pt>
                <c:pt idx="22">
                  <c:v>141</c:v>
                </c:pt>
                <c:pt idx="23">
                  <c:v>51</c:v>
                </c:pt>
                <c:pt idx="24">
                  <c:v>81</c:v>
                </c:pt>
                <c:pt idx="25">
                  <c:v>264</c:v>
                </c:pt>
                <c:pt idx="26">
                  <c:v>391</c:v>
                </c:pt>
                <c:pt idx="27">
                  <c:v>512</c:v>
                </c:pt>
                <c:pt idx="28">
                  <c:v>694</c:v>
                </c:pt>
                <c:pt idx="29">
                  <c:v>701</c:v>
                </c:pt>
                <c:pt idx="30">
                  <c:v>659</c:v>
                </c:pt>
                <c:pt idx="31">
                  <c:v>749</c:v>
                </c:pt>
                <c:pt idx="32">
                  <c:v>481</c:v>
                </c:pt>
                <c:pt idx="33">
                  <c:v>206</c:v>
                </c:pt>
                <c:pt idx="34">
                  <c:v>125</c:v>
                </c:pt>
                <c:pt idx="35">
                  <c:v>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60-4564-B1B8-F4903CE3D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694336"/>
        <c:axId val="65712512"/>
      </c:lineChart>
      <c:catAx>
        <c:axId val="65694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5875">
            <a:solidFill>
              <a:schemeClr val="accent2"/>
            </a:solidFill>
          </a:ln>
        </c:spPr>
        <c:crossAx val="65712512"/>
        <c:crosses val="autoZero"/>
        <c:auto val="1"/>
        <c:lblAlgn val="ctr"/>
        <c:lblOffset val="100"/>
        <c:noMultiLvlLbl val="0"/>
      </c:catAx>
      <c:valAx>
        <c:axId val="657125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cs-CZ" sz="1200" baseline="0"/>
                  <a:t>KWh</a:t>
                </a:r>
                <a:endParaRPr lang="en-US" sz="1200" baseline="0"/>
              </a:p>
            </c:rich>
          </c:tx>
          <c:layout>
            <c:manualLayout>
              <c:xMode val="edge"/>
              <c:yMode val="edge"/>
              <c:x val="1.282051138249418E-2"/>
              <c:y val="0.1600388467312922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accent2"/>
            </a:solidFill>
          </a:ln>
        </c:spPr>
        <c:crossAx val="65694336"/>
        <c:crosses val="autoZero"/>
        <c:crossBetween val="midCat"/>
      </c:valAx>
      <c:spPr>
        <a:noFill/>
        <a:effectLst>
          <a:glow rad="279400">
            <a:srgbClr val="FFFF00">
              <a:alpha val="40000"/>
            </a:srgbClr>
          </a:glow>
        </a:effectLst>
      </c:spPr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70000"/>
      </a:blip>
      <a:srcRect/>
      <a:stretch>
        <a:fillRect/>
      </a:stretch>
    </a:blipFill>
    <a:effectLst>
      <a:glow rad="279400">
        <a:srgbClr val="FFFF00">
          <a:alpha val="40000"/>
        </a:srgbClr>
      </a:glow>
      <a:outerShdw blurRad="469900" dist="38100" dir="18900000" algn="bl" rotWithShape="0">
        <a:srgbClr val="FFC000">
          <a:alpha val="40000"/>
        </a:srgbClr>
      </a:outerShdw>
    </a:effectLst>
  </c:spPr>
  <c:externalData r:id="rId2">
    <c:autoUpdate val="0"/>
  </c:externalData>
  <c:userShapes r:id="rId3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12T18:26:23.911" idx="1">
    <p:pos x="5628" y="981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0.69416</cdr:x>
      <cdr:y>0.18367</cdr:y>
    </cdr:from>
    <cdr:to>
      <cdr:x>0.95886</cdr:x>
      <cdr:y>0.26531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5098462" y="648072"/>
          <a:ext cx="194421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600" dirty="0"/>
            <a:t>Průměrná výroba</a:t>
          </a:r>
        </a:p>
      </cdr:txBody>
    </cdr:sp>
  </cdr:relSizeAnchor>
  <cdr:relSizeAnchor xmlns:cdr="http://schemas.openxmlformats.org/drawingml/2006/chartDrawing">
    <cdr:from>
      <cdr:x>0.65494</cdr:x>
      <cdr:y>0.26531</cdr:y>
    </cdr:from>
    <cdr:to>
      <cdr:x>0.7922</cdr:x>
      <cdr:y>0.53061</cdr:y>
    </cdr:to>
    <cdr:cxnSp macro="">
      <cdr:nvCxnSpPr>
        <cdr:cNvPr id="4" name="Přímá spojnice se šipkou 3">
          <a:extLst xmlns:a="http://schemas.openxmlformats.org/drawingml/2006/main">
            <a:ext uri="{FF2B5EF4-FFF2-40B4-BE49-F238E27FC236}">
              <a16:creationId xmlns:a16="http://schemas.microsoft.com/office/drawing/2014/main" id="{079D45CA-C81F-86C5-8F93-1009C58AEC75}"/>
            </a:ext>
          </a:extLst>
        </cdr:cNvPr>
        <cdr:cNvCxnSpPr/>
      </cdr:nvCxnSpPr>
      <cdr:spPr>
        <a:xfrm xmlns:a="http://schemas.openxmlformats.org/drawingml/2006/main" flipH="1">
          <a:off x="4810430" y="936104"/>
          <a:ext cx="1008112" cy="93610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FF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816FA-A4CF-4CAC-93C8-C90C9B4AE870}" type="datetimeFigureOut">
              <a:rPr lang="cs-CZ" smtClean="0"/>
              <a:t>16.06.2022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42288-E7DA-4EC6-9012-42E01A5441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382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42288-E7DA-4EC6-9012-42E01A54413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441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ADA9-170E-400C-866C-5ADAC58A2F57}" type="datetimeFigureOut">
              <a:rPr lang="cs-CZ" smtClean="0"/>
              <a:t>16.06.2022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F93C-FE34-470B-8A01-C97731C398D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ADA9-170E-400C-866C-5ADAC58A2F57}" type="datetimeFigureOut">
              <a:rPr lang="cs-CZ" smtClean="0"/>
              <a:t>16.06.2022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F93C-FE34-470B-8A01-C97731C398D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ADA9-170E-400C-866C-5ADAC58A2F57}" type="datetimeFigureOut">
              <a:rPr lang="cs-CZ" smtClean="0"/>
              <a:t>16.06.2022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F93C-FE34-470B-8A01-C97731C398D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ADA9-170E-400C-866C-5ADAC58A2F57}" type="datetimeFigureOut">
              <a:rPr lang="cs-CZ" smtClean="0"/>
              <a:t>16.06.2022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F93C-FE34-470B-8A01-C97731C398D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ADA9-170E-400C-866C-5ADAC58A2F57}" type="datetimeFigureOut">
              <a:rPr lang="cs-CZ" smtClean="0"/>
              <a:t>16.06.2022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F93C-FE34-470B-8A01-C97731C398D2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ADA9-170E-400C-866C-5ADAC58A2F57}" type="datetimeFigureOut">
              <a:rPr lang="cs-CZ" smtClean="0"/>
              <a:t>16.06.2022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F93C-FE34-470B-8A01-C97731C398D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ADA9-170E-400C-866C-5ADAC58A2F57}" type="datetimeFigureOut">
              <a:rPr lang="cs-CZ" smtClean="0"/>
              <a:t>16.06.2022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F93C-FE34-470B-8A01-C97731C398D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ADA9-170E-400C-866C-5ADAC58A2F57}" type="datetimeFigureOut">
              <a:rPr lang="cs-CZ" smtClean="0"/>
              <a:t>16.06.2022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F93C-FE34-470B-8A01-C97731C398D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ADA9-170E-400C-866C-5ADAC58A2F57}" type="datetimeFigureOut">
              <a:rPr lang="cs-CZ" smtClean="0"/>
              <a:t>16.06.2022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F93C-FE34-470B-8A01-C97731C398D2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ADA9-170E-400C-866C-5ADAC58A2F57}" type="datetimeFigureOut">
              <a:rPr lang="cs-CZ" smtClean="0"/>
              <a:t>16.06.2022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F93C-FE34-470B-8A01-C97731C398D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ADA9-170E-400C-866C-5ADAC58A2F57}" type="datetimeFigureOut">
              <a:rPr lang="cs-CZ" smtClean="0"/>
              <a:t>16.06.2022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F93C-FE34-470B-8A01-C97731C398D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1ABADA9-170E-400C-866C-5ADAC58A2F57}" type="datetimeFigureOut">
              <a:rPr lang="cs-CZ" smtClean="0"/>
              <a:t>16.06.2022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A48F93C-FE34-470B-8A01-C97731C398D2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8206680" cy="2376264"/>
          </a:xfrm>
        </p:spPr>
        <p:txBody>
          <a:bodyPr>
            <a:normAutofit fontScale="90000"/>
          </a:bodyPr>
          <a:lstStyle/>
          <a:p>
            <a:pPr algn="ctr"/>
            <a:br>
              <a:rPr lang="cs-CZ" dirty="0">
                <a:effectLst/>
              </a:rPr>
            </a:br>
            <a:br>
              <a:rPr lang="cs-CZ" dirty="0">
                <a:effectLst/>
              </a:rPr>
            </a:b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VYUŽITÍ FOTOVOLTAICKÝCH ČLÁNKŮ K NAPÁJENÍ TECHNOLOGIE INTERNETU</a:t>
            </a:r>
            <a:b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17281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b="1" dirty="0"/>
              <a:t>ISP </a:t>
            </a:r>
            <a:r>
              <a:rPr lang="cs-CZ" b="1" dirty="0" err="1"/>
              <a:t>Futuretec</a:t>
            </a:r>
            <a:r>
              <a:rPr lang="cs-CZ" b="1" dirty="0"/>
              <a:t> 2022</a:t>
            </a:r>
          </a:p>
          <a:p>
            <a:r>
              <a:rPr lang="cs-CZ" b="1" dirty="0"/>
              <a:t>16.6.2022 EA Hotel </a:t>
            </a:r>
            <a:r>
              <a:rPr lang="cs-CZ" b="1" dirty="0" err="1"/>
              <a:t>Kraskov</a:t>
            </a:r>
            <a:endParaRPr lang="cs-CZ" b="1" dirty="0"/>
          </a:p>
          <a:p>
            <a:r>
              <a:rPr lang="cs-CZ" b="1" dirty="0"/>
              <a:t>Ing. Radek Linhart </a:t>
            </a:r>
          </a:p>
        </p:txBody>
      </p:sp>
    </p:spTree>
    <p:extLst>
      <p:ext uri="{BB962C8B-B14F-4D97-AF65-F5344CB8AC3E}">
        <p14:creationId xmlns:p14="http://schemas.microsoft.com/office/powerpoint/2010/main" val="3150279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Volba přímého nabíjení baterie ze solárních článků – ostrovní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cs-CZ" dirty="0"/>
              <a:t>Systém je nutné doplnit o dobíjecí (ochranný) obvod</a:t>
            </a:r>
          </a:p>
          <a:p>
            <a:pPr marL="82296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40A8098-EAC3-39E1-5DB0-C148939E8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227326"/>
            <a:ext cx="6768752" cy="428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6436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Možnost přímého nabíjení baterie ze solárních článků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Využití přirozených vlastností PV článků</a:t>
            </a:r>
          </a:p>
          <a:p>
            <a:endParaRPr lang="cs-CZ" dirty="0"/>
          </a:p>
        </p:txBody>
      </p:sp>
      <p:pic>
        <p:nvPicPr>
          <p:cNvPr id="7" name="Obrázek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348880"/>
            <a:ext cx="6264696" cy="392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5104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Volba přímého nabíjení baterie ze solárních článků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/>
              <a:t>extrémně jednoduché zapojení, vyplývající provozní spolehlivost</a:t>
            </a:r>
          </a:p>
          <a:p>
            <a:pPr lvl="1"/>
            <a:r>
              <a:rPr lang="cs-CZ" dirty="0"/>
              <a:t>vysoká energetická účinnost, nulové konverzní ztráty</a:t>
            </a:r>
          </a:p>
          <a:p>
            <a:pPr lvl="1"/>
            <a:r>
              <a:rPr lang="cs-CZ" dirty="0"/>
              <a:t>automatické omezení nabíjecího proudu i při poruše (zkratu) některého akumulátoru</a:t>
            </a:r>
          </a:p>
          <a:p>
            <a:pPr lvl="1"/>
            <a:r>
              <a:rPr lang="cs-CZ" dirty="0"/>
              <a:t>řízení a ochrana procesorem dobíjecího obvodu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239415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Volba paralelní práce se sítí – sběrnicové zapojení PWM, MPPT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/>
              <a:t>účinnost snížená o konverzní ztráty</a:t>
            </a:r>
          </a:p>
          <a:p>
            <a:pPr lvl="1"/>
            <a:r>
              <a:rPr lang="cs-CZ" dirty="0"/>
              <a:t>regulace nabíjení na úrovni napěťových hladin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4DE6088-52A8-C7A1-61F3-CBD4D3F8A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708920"/>
            <a:ext cx="7303346" cy="285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7481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Volba paralelní práce se sítí s DC/DC měničem s MPPT </a:t>
            </a:r>
            <a:r>
              <a:rPr lang="cs-CZ" sz="3600" dirty="0" err="1"/>
              <a:t>trackerem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/>
              <a:t>All-in-</a:t>
            </a:r>
            <a:r>
              <a:rPr lang="cs-CZ" dirty="0" err="1"/>
              <a:t>one</a:t>
            </a:r>
            <a:r>
              <a:rPr lang="cs-CZ" dirty="0"/>
              <a:t> regulátor energetická účinnost cca 97%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6900B10-D529-AD19-96EA-A06AE8502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708920"/>
            <a:ext cx="5940152" cy="342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1974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>
                <a:effectLst/>
              </a:rPr>
              <a:t>Bilance parametrů systému</a:t>
            </a:r>
            <a:r>
              <a:rPr lang="cs-CZ" dirty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Spotřeba POP distribučního bodu </a:t>
            </a:r>
          </a:p>
          <a:p>
            <a:pPr lvl="1"/>
            <a:r>
              <a:rPr lang="cs-CZ" dirty="0"/>
              <a:t>o příkonu </a:t>
            </a:r>
            <a:r>
              <a:rPr lang="cs-CZ" b="1" dirty="0"/>
              <a:t>72 W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Spotřebuje za den </a:t>
            </a:r>
            <a:r>
              <a:rPr lang="cs-CZ" b="1" dirty="0"/>
              <a:t>1,73 kWh</a:t>
            </a:r>
            <a:r>
              <a:rPr lang="cs-CZ" dirty="0"/>
              <a:t> el. energie</a:t>
            </a:r>
          </a:p>
          <a:p>
            <a:pPr lvl="1"/>
            <a:endParaRPr lang="cs-CZ" dirty="0"/>
          </a:p>
          <a:p>
            <a:r>
              <a:rPr lang="cs-CZ" dirty="0"/>
              <a:t>Akumulace systému s rezervou 3 dny</a:t>
            </a:r>
          </a:p>
          <a:p>
            <a:pPr lvl="1"/>
            <a:r>
              <a:rPr lang="cs-CZ" dirty="0"/>
              <a:t>8 ks </a:t>
            </a:r>
            <a:r>
              <a:rPr lang="cs-CZ" dirty="0" err="1"/>
              <a:t>Pb</a:t>
            </a:r>
            <a:r>
              <a:rPr lang="cs-CZ" dirty="0"/>
              <a:t> aku 12V/60Ah</a:t>
            </a:r>
          </a:p>
          <a:p>
            <a:pPr lvl="1"/>
            <a:r>
              <a:rPr lang="cs-CZ" dirty="0"/>
              <a:t>Tj </a:t>
            </a:r>
            <a:r>
              <a:rPr lang="cs-CZ" b="1" dirty="0"/>
              <a:t>5,19 kWh </a:t>
            </a:r>
            <a:r>
              <a:rPr lang="cs-CZ" dirty="0"/>
              <a:t>el. energie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28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>
                <a:effectLst/>
              </a:rPr>
              <a:t>Bilance parametrů systému</a:t>
            </a:r>
            <a:r>
              <a:rPr lang="cs-CZ" dirty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 FV panelů je třeba pro provoz POP: </a:t>
            </a:r>
          </a:p>
          <a:p>
            <a:pPr lvl="1"/>
            <a:r>
              <a:rPr lang="cs-CZ" dirty="0"/>
              <a:t>okamžitý provoz </a:t>
            </a:r>
            <a:r>
              <a:rPr lang="cs-CZ" b="1" dirty="0"/>
              <a:t>72 W </a:t>
            </a:r>
          </a:p>
          <a:p>
            <a:pPr lvl="1"/>
            <a:r>
              <a:rPr lang="cs-CZ" dirty="0"/>
              <a:t>pro dobíjení aku volím průměrný osvit: 1:2 </a:t>
            </a:r>
          </a:p>
          <a:p>
            <a:pPr lvl="1"/>
            <a:r>
              <a:rPr lang="cs-CZ" dirty="0"/>
              <a:t>8 hod FV panel vyrábí 16 hod nikoliv (1:2)  </a:t>
            </a:r>
          </a:p>
          <a:p>
            <a:pPr marL="402336" lvl="1" indent="0">
              <a:buNone/>
            </a:pPr>
            <a:endParaRPr lang="cs-CZ" dirty="0"/>
          </a:p>
          <a:p>
            <a:pPr marL="402336" lvl="1" indent="0">
              <a:buNone/>
            </a:pPr>
            <a:r>
              <a:rPr lang="cs-CZ" dirty="0"/>
              <a:t>Potřebuji </a:t>
            </a:r>
            <a:r>
              <a:rPr lang="cs-CZ" b="1" dirty="0"/>
              <a:t>144 W </a:t>
            </a:r>
            <a:r>
              <a:rPr lang="cs-CZ" dirty="0"/>
              <a:t>na dobíjení </a:t>
            </a:r>
            <a:r>
              <a:rPr lang="cs-CZ" b="1" dirty="0"/>
              <a:t>a 72W </a:t>
            </a:r>
            <a:r>
              <a:rPr lang="cs-CZ" dirty="0"/>
              <a:t>na provoz</a:t>
            </a:r>
          </a:p>
          <a:p>
            <a:pPr marL="402336" lvl="1" indent="0">
              <a:buNone/>
            </a:pPr>
            <a:endParaRPr lang="cs-CZ" dirty="0"/>
          </a:p>
          <a:p>
            <a:pPr marL="402336" lvl="1" indent="0">
              <a:buNone/>
            </a:pPr>
            <a:r>
              <a:rPr lang="cs-CZ" dirty="0"/>
              <a:t>Volím panel-y o minimálním výkonu </a:t>
            </a:r>
            <a:r>
              <a:rPr lang="cs-CZ" b="1" dirty="0"/>
              <a:t>216 </a:t>
            </a:r>
            <a:r>
              <a:rPr lang="cs-CZ" b="1" dirty="0" err="1"/>
              <a:t>Wp</a:t>
            </a:r>
            <a:r>
              <a:rPr lang="cs-CZ" b="1" dirty="0"/>
              <a:t> </a:t>
            </a:r>
          </a:p>
          <a:p>
            <a:pPr marL="402336" lvl="1" indent="0">
              <a:buNone/>
            </a:pPr>
            <a:r>
              <a:rPr lang="cs-CZ" dirty="0"/>
              <a:t>při průměrném osvitu v dané lokalitě např.  800W/m</a:t>
            </a:r>
            <a:r>
              <a:rPr lang="cs-CZ" baseline="30000" dirty="0"/>
              <a:t>2</a:t>
            </a:r>
            <a:r>
              <a:rPr lang="cs-CZ" dirty="0"/>
              <a:t>   </a:t>
            </a:r>
          </a:p>
        </p:txBody>
      </p:sp>
      <p:sp>
        <p:nvSpPr>
          <p:cNvPr id="5" name="Šipka: dolů 4">
            <a:extLst>
              <a:ext uri="{FF2B5EF4-FFF2-40B4-BE49-F238E27FC236}">
                <a16:creationId xmlns:a16="http://schemas.microsoft.com/office/drawing/2014/main" id="{02CB0154-5147-A80A-C008-9FD04AD294B7}"/>
              </a:ext>
            </a:extLst>
          </p:cNvPr>
          <p:cNvSpPr/>
          <p:nvPr/>
        </p:nvSpPr>
        <p:spPr>
          <a:xfrm>
            <a:off x="4877876" y="3397558"/>
            <a:ext cx="306772" cy="4505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lů 5">
            <a:extLst>
              <a:ext uri="{FF2B5EF4-FFF2-40B4-BE49-F238E27FC236}">
                <a16:creationId xmlns:a16="http://schemas.microsoft.com/office/drawing/2014/main" id="{CC439AB4-D841-3BF0-E2A9-430141784442}"/>
              </a:ext>
            </a:extLst>
          </p:cNvPr>
          <p:cNvSpPr/>
          <p:nvPr/>
        </p:nvSpPr>
        <p:spPr>
          <a:xfrm>
            <a:off x="4893571" y="4268768"/>
            <a:ext cx="306772" cy="4505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47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>
                <a:effectLst/>
              </a:rPr>
              <a:t>Bilance parametrů systému</a:t>
            </a:r>
            <a:r>
              <a:rPr lang="cs-CZ" dirty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Volím panel CS </a:t>
            </a:r>
            <a:r>
              <a:rPr lang="cs-CZ" dirty="0" err="1"/>
              <a:t>HiKu</a:t>
            </a:r>
            <a:r>
              <a:rPr lang="cs-CZ" dirty="0"/>
              <a:t> 460MS </a:t>
            </a:r>
          </a:p>
          <a:p>
            <a:pPr lvl="1"/>
            <a:r>
              <a:rPr lang="cs-CZ" dirty="0"/>
              <a:t>460Wp	1000W/m</a:t>
            </a:r>
            <a:r>
              <a:rPr lang="cs-CZ" baseline="30000" dirty="0"/>
              <a:t>2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343Wp	 800W/m</a:t>
            </a:r>
            <a:r>
              <a:rPr lang="cs-CZ" baseline="30000" dirty="0"/>
              <a:t>2</a:t>
            </a:r>
          </a:p>
          <a:p>
            <a:pPr lvl="2"/>
            <a:r>
              <a:rPr lang="cs-CZ" dirty="0"/>
              <a:t>Cena panelu: 4600 Kč bez DPH</a:t>
            </a:r>
          </a:p>
          <a:p>
            <a:r>
              <a:rPr lang="cs-CZ" dirty="0"/>
              <a:t>MTTP DC regulátor např. </a:t>
            </a:r>
            <a:r>
              <a:rPr lang="cs-CZ" dirty="0" err="1"/>
              <a:t>EPsolar</a:t>
            </a:r>
            <a:r>
              <a:rPr lang="cs-CZ" dirty="0"/>
              <a:t> XDS2 12/24V, 30A, vstup 100V</a:t>
            </a:r>
          </a:p>
          <a:p>
            <a:pPr lvl="2"/>
            <a:r>
              <a:rPr lang="cs-CZ" dirty="0"/>
              <a:t>Cena regulátoru 2000 Kč bez DPH</a:t>
            </a:r>
          </a:p>
          <a:p>
            <a:r>
              <a:rPr lang="cs-CZ" dirty="0"/>
              <a:t>Akumulátory </a:t>
            </a:r>
            <a:r>
              <a:rPr lang="cs-CZ" dirty="0" err="1"/>
              <a:t>Victron</a:t>
            </a:r>
            <a:r>
              <a:rPr lang="cs-CZ" dirty="0"/>
              <a:t> GEL 12V/60Ah </a:t>
            </a:r>
          </a:p>
          <a:p>
            <a:pPr lvl="2"/>
            <a:r>
              <a:rPr lang="cs-CZ" dirty="0"/>
              <a:t>životnost 12let</a:t>
            </a:r>
          </a:p>
          <a:p>
            <a:pPr lvl="2"/>
            <a:r>
              <a:rPr lang="cs-CZ" dirty="0"/>
              <a:t>8 ks * 3600 Kč = 28 800 Kč bez DPH (3d. rezerva)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429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>
                <a:effectLst/>
              </a:rPr>
              <a:t>Bilance parametrů systému</a:t>
            </a:r>
            <a:r>
              <a:rPr lang="cs-CZ" dirty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Konstrukce a drobný materiál  </a:t>
            </a:r>
          </a:p>
          <a:p>
            <a:pPr lvl="2"/>
            <a:r>
              <a:rPr lang="cs-CZ" dirty="0"/>
              <a:t>Cena: 2000 Kč bez DPH</a:t>
            </a:r>
          </a:p>
          <a:p>
            <a:r>
              <a:rPr lang="cs-CZ" dirty="0"/>
              <a:t>Celková cena instalace pro takto navržený ostrovní systém: </a:t>
            </a:r>
          </a:p>
          <a:p>
            <a:pPr lvl="1"/>
            <a:r>
              <a:rPr lang="cs-CZ" dirty="0"/>
              <a:t>37 400 Kč bez DPH a práce</a:t>
            </a:r>
          </a:p>
          <a:p>
            <a:pPr lvl="1"/>
            <a:r>
              <a:rPr lang="cs-CZ" dirty="0"/>
              <a:t>Při spotřebě 631 kWh / rok </a:t>
            </a:r>
          </a:p>
          <a:p>
            <a:pPr lvl="2"/>
            <a:r>
              <a:rPr lang="cs-CZ" dirty="0"/>
              <a:t>ceně 7 Kč/kWh bez DPH = 4.417 Kč/rok </a:t>
            </a:r>
          </a:p>
          <a:p>
            <a:pPr lvl="3"/>
            <a:r>
              <a:rPr lang="cs-CZ" dirty="0"/>
              <a:t>(bez poplatků za OM)   </a:t>
            </a:r>
          </a:p>
          <a:p>
            <a:pPr lvl="1"/>
            <a:r>
              <a:rPr lang="cs-CZ" dirty="0"/>
              <a:t>Je návratnost cca za 9 let.</a:t>
            </a:r>
          </a:p>
          <a:p>
            <a:pPr lvl="1"/>
            <a:r>
              <a:rPr lang="cs-CZ" dirty="0"/>
              <a:t>Pro spolehlivost zejména v zimním období je třeba dostatečně dimenzovat výkon FV panelů (1:10) a volit vhodnou polohu instalace.   </a:t>
            </a:r>
          </a:p>
        </p:txBody>
      </p:sp>
    </p:spTree>
    <p:extLst>
      <p:ext uri="{BB962C8B-B14F-4D97-AF65-F5344CB8AC3E}">
        <p14:creationId xmlns:p14="http://schemas.microsoft.com/office/powerpoint/2010/main" val="21293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b="1" dirty="0">
                <a:effectLst/>
              </a:rPr>
              <a:t>Bilance parametrů systému práce se sítí</a:t>
            </a:r>
            <a:r>
              <a:rPr lang="cs-CZ" dirty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Spotřeba POP distribučního bodu </a:t>
            </a:r>
          </a:p>
          <a:p>
            <a:pPr lvl="1"/>
            <a:r>
              <a:rPr lang="cs-CZ" dirty="0"/>
              <a:t>o příkonu </a:t>
            </a:r>
            <a:r>
              <a:rPr lang="cs-CZ" b="1" dirty="0"/>
              <a:t>72 W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Spotřebuje za den </a:t>
            </a:r>
            <a:r>
              <a:rPr lang="cs-CZ" b="1" dirty="0"/>
              <a:t>1,73 kWh</a:t>
            </a:r>
            <a:r>
              <a:rPr lang="cs-CZ" dirty="0"/>
              <a:t> el. energie</a:t>
            </a:r>
          </a:p>
          <a:p>
            <a:r>
              <a:rPr lang="cs-CZ" dirty="0"/>
              <a:t>Volím výrazně nižší rezervu akumulace systému (parametr výrazně ovlivňuje vstupní cenu)</a:t>
            </a:r>
          </a:p>
          <a:p>
            <a:pPr lvl="1"/>
            <a:r>
              <a:rPr lang="cs-CZ" dirty="0"/>
              <a:t>2 ks </a:t>
            </a:r>
            <a:r>
              <a:rPr lang="cs-CZ" dirty="0" err="1"/>
              <a:t>Pb</a:t>
            </a:r>
            <a:r>
              <a:rPr lang="cs-CZ" dirty="0"/>
              <a:t> aku 12V/60Ah</a:t>
            </a:r>
          </a:p>
          <a:p>
            <a:pPr lvl="1"/>
            <a:r>
              <a:rPr lang="cs-CZ" dirty="0"/>
              <a:t>Tj </a:t>
            </a:r>
            <a:r>
              <a:rPr lang="cs-CZ" b="1" dirty="0"/>
              <a:t>1,4 kWh </a:t>
            </a:r>
            <a:r>
              <a:rPr lang="cs-CZ" dirty="0"/>
              <a:t>el. energie – záloha 19 hodin.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987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9" t="6667" r="26602" b="6667"/>
          <a:stretch/>
        </p:blipFill>
        <p:spPr>
          <a:xfrm rot="5400000">
            <a:off x="3074095" y="536970"/>
            <a:ext cx="4704928" cy="701425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8172400" cy="1296144"/>
          </a:xfrm>
        </p:spPr>
        <p:txBody>
          <a:bodyPr>
            <a:noAutofit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Solární energie jako nevyčerpatelný zdroj:</a:t>
            </a:r>
            <a:br>
              <a:rPr lang="cs-CZ" dirty="0">
                <a:effectLst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44157" y="2060848"/>
            <a:ext cx="7498080" cy="4464496"/>
          </a:xfrm>
        </p:spPr>
        <p:txBody>
          <a:bodyPr>
            <a:normAutofit fontScale="92500"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každém okamžiku produkuje Slunce termonukleární fúzí 4 * 10</a:t>
            </a:r>
            <a:r>
              <a:rPr lang="cs-CZ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 výkonu.  Pro lidstvo se jeví využití alespoň zlomku dopadající energie na zemský povrch </a:t>
            </a:r>
            <a:b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jako nezbytný prvek energetické soběstačnosti.  Zatím jediný přímý </a:t>
            </a:r>
            <a:b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převod mezi dopadajícím slunečním </a:t>
            </a:r>
            <a:b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zářením a výrobou elektrické energie je využití fotoelektrického jevu - FV článkem</a:t>
            </a:r>
            <a:r>
              <a:rPr lang="cs-CZ" dirty="0"/>
              <a:t>.</a:t>
            </a:r>
          </a:p>
          <a:p>
            <a:pPr lvl="2"/>
            <a:endParaRPr lang="cs-CZ" dirty="0"/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1688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b="1" dirty="0">
                <a:effectLst/>
              </a:rPr>
              <a:t>Bilance parametrů systému práce se sítí</a:t>
            </a:r>
            <a:r>
              <a:rPr lang="cs-CZ" dirty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Volím panel CS </a:t>
            </a:r>
            <a:r>
              <a:rPr lang="cs-CZ" dirty="0" err="1"/>
              <a:t>HiKu</a:t>
            </a:r>
            <a:r>
              <a:rPr lang="cs-CZ" dirty="0"/>
              <a:t> 460MS </a:t>
            </a:r>
          </a:p>
          <a:p>
            <a:pPr lvl="1"/>
            <a:r>
              <a:rPr lang="cs-CZ" dirty="0"/>
              <a:t>460Wp	1000W/m</a:t>
            </a:r>
            <a:r>
              <a:rPr lang="cs-CZ" baseline="30000" dirty="0"/>
              <a:t>2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343Wp	 800W/m</a:t>
            </a:r>
            <a:r>
              <a:rPr lang="cs-CZ" baseline="30000" dirty="0"/>
              <a:t>2</a:t>
            </a:r>
          </a:p>
          <a:p>
            <a:pPr lvl="2"/>
            <a:r>
              <a:rPr lang="cs-CZ" dirty="0"/>
              <a:t>Cena panelu: 4600 Kč bez DPH</a:t>
            </a:r>
          </a:p>
          <a:p>
            <a:r>
              <a:rPr lang="cs-CZ" dirty="0"/>
              <a:t>MTTP DC regulátor např. </a:t>
            </a:r>
            <a:r>
              <a:rPr lang="cs-CZ" dirty="0" err="1"/>
              <a:t>EPsolar</a:t>
            </a:r>
            <a:r>
              <a:rPr lang="cs-CZ" dirty="0"/>
              <a:t> XDS2 12/24V, 30A, vstup 100V</a:t>
            </a:r>
          </a:p>
          <a:p>
            <a:pPr lvl="2"/>
            <a:r>
              <a:rPr lang="cs-CZ" dirty="0"/>
              <a:t>Cena regulátoru 2000 Kč bez DPH</a:t>
            </a:r>
          </a:p>
          <a:p>
            <a:r>
              <a:rPr lang="cs-CZ" dirty="0"/>
              <a:t>Akumulátory </a:t>
            </a:r>
            <a:r>
              <a:rPr lang="cs-CZ" dirty="0" err="1"/>
              <a:t>Victron</a:t>
            </a:r>
            <a:r>
              <a:rPr lang="cs-CZ" dirty="0"/>
              <a:t> GEL 12V/60Ah </a:t>
            </a:r>
          </a:p>
          <a:p>
            <a:pPr lvl="2"/>
            <a:r>
              <a:rPr lang="cs-CZ" dirty="0"/>
              <a:t>životnost 12let</a:t>
            </a:r>
          </a:p>
          <a:p>
            <a:pPr lvl="2"/>
            <a:r>
              <a:rPr lang="cs-CZ" dirty="0"/>
              <a:t>2 ks * 3600 Kč = 7 200 Kč bez DPH.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288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b="1" dirty="0">
                <a:effectLst/>
              </a:rPr>
              <a:t>Bilance parametrů systému práce se sítí</a:t>
            </a:r>
            <a:r>
              <a:rPr lang="cs-CZ" dirty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Konstrukce a drobný materiál  </a:t>
            </a:r>
          </a:p>
          <a:p>
            <a:pPr lvl="2"/>
            <a:r>
              <a:rPr lang="cs-CZ" dirty="0"/>
              <a:t>Cena: 2000 Kč bez DPH</a:t>
            </a:r>
          </a:p>
          <a:p>
            <a:r>
              <a:rPr lang="cs-CZ" dirty="0"/>
              <a:t>Celková cena instalace pro takto navržený hybridní systém: </a:t>
            </a:r>
          </a:p>
          <a:p>
            <a:pPr lvl="1"/>
            <a:r>
              <a:rPr lang="cs-CZ" dirty="0"/>
              <a:t>15 800 Kč bez DPH + práce</a:t>
            </a:r>
          </a:p>
          <a:p>
            <a:pPr lvl="1"/>
            <a:r>
              <a:rPr lang="cs-CZ" dirty="0"/>
              <a:t>Při spotřebě 631 kWh/rok a při poměru 50% z FVE – pokryje FVE 300 kWh a 331 kWh nakoupíme z distribuční sítě.</a:t>
            </a:r>
          </a:p>
          <a:p>
            <a:pPr lvl="2"/>
            <a:r>
              <a:rPr lang="cs-CZ" dirty="0" err="1"/>
              <a:t>Enerie</a:t>
            </a:r>
            <a:r>
              <a:rPr lang="cs-CZ" dirty="0"/>
              <a:t> nakoupená cena 7 Kč/kWh bez DPH = 3.317 Kč/rok</a:t>
            </a:r>
          </a:p>
          <a:p>
            <a:pPr lvl="2"/>
            <a:r>
              <a:rPr lang="cs-CZ" dirty="0" err="1"/>
              <a:t>Enerie</a:t>
            </a:r>
            <a:r>
              <a:rPr lang="cs-CZ" dirty="0"/>
              <a:t> ušetřená při shodných cenách 2.100 Kč/rok   </a:t>
            </a:r>
          </a:p>
          <a:p>
            <a:pPr lvl="1"/>
            <a:r>
              <a:rPr lang="cs-CZ" dirty="0"/>
              <a:t>Návratnost za 7,5 roku – s výhodou BACK-UP.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770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Systém navržený je soběstačný a aplikovatelný jako uzavřený – umožňující i ostrovní provoz.  </a:t>
            </a:r>
          </a:p>
          <a:p>
            <a:pPr lvl="1"/>
            <a:r>
              <a:rPr lang="cs-CZ" dirty="0"/>
              <a:t>Nízko-ztrátové dobíjení akumulátorů, bez dalších zbytečných ztrát na polovodičových nebo filtračních prvcích. </a:t>
            </a:r>
          </a:p>
          <a:p>
            <a:pPr lvl="1"/>
            <a:r>
              <a:rPr lang="cs-CZ" dirty="0"/>
              <a:t>V kombinaci fotovoltaický panel – akumulátor jsem navrhl výkonovou rezervu, která by měla eliminovat vlivy povětrnosti. Pokud by špatné počasí přesáhlo několik dní, museli bychom přistoupit na dobíjení ze sítě nebo agregátu.</a:t>
            </a:r>
          </a:p>
          <a:p>
            <a:r>
              <a:rPr lang="cs-CZ" dirty="0"/>
              <a:t>Nevýhodou užití </a:t>
            </a:r>
            <a:r>
              <a:rPr lang="cs-CZ" dirty="0" err="1"/>
              <a:t>Pb</a:t>
            </a:r>
            <a:r>
              <a:rPr lang="cs-CZ" dirty="0"/>
              <a:t> akumulátorů je </a:t>
            </a:r>
          </a:p>
          <a:p>
            <a:pPr lvl="1"/>
            <a:r>
              <a:rPr lang="cs-CZ" dirty="0"/>
              <a:t>hmotnost a životnost akumulátorů. </a:t>
            </a:r>
          </a:p>
          <a:p>
            <a:r>
              <a:rPr lang="cs-CZ" dirty="0"/>
              <a:t>Alternativu nabízí využití</a:t>
            </a:r>
          </a:p>
          <a:p>
            <a:pPr lvl="1"/>
            <a:r>
              <a:rPr lang="cs-CZ" dirty="0"/>
              <a:t>Využití </a:t>
            </a:r>
            <a:r>
              <a:rPr lang="cs-CZ" dirty="0" err="1"/>
              <a:t>LiFePO</a:t>
            </a:r>
            <a:r>
              <a:rPr lang="cs-CZ" dirty="0"/>
              <a:t> akumulátorů, kde je nutnost regulace dobíjení a vybíjení pomocí BMS (ztráty)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8288942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772816"/>
            <a:ext cx="7498080" cy="447558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cs-CZ" dirty="0"/>
              <a:t>		A za slunečné dny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r>
              <a:rPr lang="cs-CZ" dirty="0"/>
              <a:t>		</a:t>
            </a:r>
          </a:p>
          <a:p>
            <a:pPr marL="82296" indent="0">
              <a:buNone/>
            </a:pPr>
            <a:r>
              <a:rPr lang="cs-CZ" dirty="0"/>
              <a:t>					</a:t>
            </a:r>
          </a:p>
          <a:p>
            <a:pPr marL="82296" indent="0">
              <a:buNone/>
            </a:pPr>
            <a:r>
              <a:rPr lang="cs-CZ" dirty="0"/>
              <a:t>				Radek LINHART</a:t>
            </a:r>
          </a:p>
        </p:txBody>
      </p:sp>
    </p:spTree>
    <p:extLst>
      <p:ext uri="{BB962C8B-B14F-4D97-AF65-F5344CB8AC3E}">
        <p14:creationId xmlns:p14="http://schemas.microsoft.com/office/powerpoint/2010/main" val="2600880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8172400" cy="1296144"/>
          </a:xfrm>
        </p:spPr>
        <p:txBody>
          <a:bodyPr>
            <a:noAutofit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Solární energie jako nevyčerpatelný zdroj:</a:t>
            </a:r>
            <a:br>
              <a:rPr lang="cs-CZ" dirty="0">
                <a:effectLst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556792"/>
            <a:ext cx="7498080" cy="4691608"/>
          </a:xfrm>
        </p:spPr>
        <p:txBody>
          <a:bodyPr>
            <a:normAutofit/>
          </a:bodyPr>
          <a:lstStyle/>
          <a:p>
            <a:r>
              <a:rPr lang="cs-CZ" dirty="0"/>
              <a:t> elektrický potenciál ze slunce v ČR.</a:t>
            </a:r>
          </a:p>
          <a:p>
            <a:pPr lvl="2"/>
            <a:r>
              <a:rPr lang="cs-CZ" dirty="0"/>
              <a:t>https://joint-research-centre.ec.europa.eu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82E4E8D-9235-892C-C027-88D457490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564904"/>
            <a:ext cx="6120680" cy="437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2180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8172400" cy="1296144"/>
          </a:xfrm>
        </p:spPr>
        <p:txBody>
          <a:bodyPr>
            <a:noAutofit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Solární energie jako nevyčerpatelný zdroj:</a:t>
            </a:r>
            <a:br>
              <a:rPr lang="cs-CZ" dirty="0">
                <a:effectLst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556792"/>
            <a:ext cx="7498080" cy="4691608"/>
          </a:xfrm>
        </p:spPr>
        <p:txBody>
          <a:bodyPr>
            <a:normAutofit/>
          </a:bodyPr>
          <a:lstStyle/>
          <a:p>
            <a:r>
              <a:rPr lang="cs-CZ" dirty="0"/>
              <a:t> fotoelektrický jev - FV článek. </a:t>
            </a:r>
          </a:p>
          <a:p>
            <a:pPr lvl="1"/>
            <a:r>
              <a:rPr lang="cs-CZ" dirty="0"/>
              <a:t>současná účinnost dosahuje u Si článků 20 % 	</a:t>
            </a:r>
          </a:p>
          <a:p>
            <a:pPr lvl="1"/>
            <a:r>
              <a:rPr lang="cs-CZ" sz="1900" dirty="0"/>
              <a:t>V-A charakteristika Si panelu 185 </a:t>
            </a:r>
            <a:r>
              <a:rPr lang="cs-CZ" sz="1900" dirty="0" err="1"/>
              <a:t>Wp</a:t>
            </a:r>
            <a:r>
              <a:rPr lang="cs-CZ" sz="1900" dirty="0"/>
              <a:t> s průběhem výkonové křivky</a:t>
            </a:r>
            <a:endParaRPr lang="cs-CZ" dirty="0"/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lvl="2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048778"/>
            <a:ext cx="4896544" cy="352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8312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8172400" cy="1296144"/>
          </a:xfrm>
        </p:spPr>
        <p:txBody>
          <a:bodyPr>
            <a:noAutofit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Solární energie jako nevyčerpatelný zdroj:</a:t>
            </a:r>
            <a:br>
              <a:rPr lang="cs-CZ" dirty="0">
                <a:effectLst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556792"/>
            <a:ext cx="7498080" cy="4691608"/>
          </a:xfrm>
        </p:spPr>
        <p:txBody>
          <a:bodyPr>
            <a:normAutofit/>
          </a:bodyPr>
          <a:lstStyle/>
          <a:p>
            <a:r>
              <a:rPr lang="cs-CZ" dirty="0"/>
              <a:t> body nejvyššího výkonu MPPT. 	</a:t>
            </a:r>
          </a:p>
          <a:p>
            <a:pPr lvl="1"/>
            <a:r>
              <a:rPr lang="cs-CZ" sz="1900" dirty="0"/>
              <a:t>V-A s vyznačením bodů nejvyššího výkonu solárního článku</a:t>
            </a:r>
          </a:p>
          <a:p>
            <a:pPr lvl="1"/>
            <a:r>
              <a:rPr lang="cs-CZ" sz="1900" dirty="0"/>
              <a:t>Regulátory s MPPT </a:t>
            </a:r>
            <a:r>
              <a:rPr lang="cs-CZ" sz="1900" dirty="0" err="1"/>
              <a:t>trackerem</a:t>
            </a:r>
            <a:r>
              <a:rPr lang="cs-CZ" sz="1900" dirty="0"/>
              <a:t> neustále vyhledávají body MPP</a:t>
            </a:r>
            <a:endParaRPr lang="cs-CZ" dirty="0"/>
          </a:p>
          <a:p>
            <a:pPr lvl="2"/>
            <a:endParaRPr lang="cs-CZ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748348A-D39F-E496-A485-147FC5C76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151" y="2882777"/>
            <a:ext cx="4444676" cy="357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05485D4B-8CA6-F6BC-8D11-C01023B4A0F1}"/>
              </a:ext>
            </a:extLst>
          </p:cNvPr>
          <p:cNvSpPr/>
          <p:nvPr/>
        </p:nvSpPr>
        <p:spPr>
          <a:xfrm>
            <a:off x="2555777" y="5445225"/>
            <a:ext cx="2808312" cy="397158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2AD70769-3B90-B545-A0E2-E8679C076C5F}"/>
              </a:ext>
            </a:extLst>
          </p:cNvPr>
          <p:cNvGrpSpPr/>
          <p:nvPr/>
        </p:nvGrpSpPr>
        <p:grpSpPr>
          <a:xfrm>
            <a:off x="5420663" y="3632031"/>
            <a:ext cx="2124075" cy="1665598"/>
            <a:chOff x="-95248" y="442913"/>
            <a:chExt cx="1038509" cy="994011"/>
          </a:xfrm>
        </p:grpSpPr>
        <p:cxnSp>
          <p:nvCxnSpPr>
            <p:cNvPr id="8" name="Přímá spojnice se šipkou 7">
              <a:extLst>
                <a:ext uri="{FF2B5EF4-FFF2-40B4-BE49-F238E27FC236}">
                  <a16:creationId xmlns:a16="http://schemas.microsoft.com/office/drawing/2014/main" id="{0D7335A0-0E3D-E519-81D1-4C88A36EA91C}"/>
                </a:ext>
              </a:extLst>
            </p:cNvPr>
            <p:cNvCxnSpPr/>
            <p:nvPr/>
          </p:nvCxnSpPr>
          <p:spPr>
            <a:xfrm flipH="1" flipV="1">
              <a:off x="-95248" y="442913"/>
              <a:ext cx="1038509" cy="476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se šipkou 8">
              <a:extLst>
                <a:ext uri="{FF2B5EF4-FFF2-40B4-BE49-F238E27FC236}">
                  <a16:creationId xmlns:a16="http://schemas.microsoft.com/office/drawing/2014/main" id="{006654CD-5840-8F31-3C5F-2AC3EC8AD995}"/>
                </a:ext>
              </a:extLst>
            </p:cNvPr>
            <p:cNvCxnSpPr/>
            <p:nvPr/>
          </p:nvCxnSpPr>
          <p:spPr>
            <a:xfrm flipH="1">
              <a:off x="-57992" y="490529"/>
              <a:ext cx="1000685" cy="4524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se šipkou 9">
              <a:extLst>
                <a:ext uri="{FF2B5EF4-FFF2-40B4-BE49-F238E27FC236}">
                  <a16:creationId xmlns:a16="http://schemas.microsoft.com/office/drawing/2014/main" id="{FF725458-1A42-188E-BC88-EAE23EB7701F}"/>
                </a:ext>
              </a:extLst>
            </p:cNvPr>
            <p:cNvCxnSpPr/>
            <p:nvPr/>
          </p:nvCxnSpPr>
          <p:spPr>
            <a:xfrm flipH="1">
              <a:off x="-57992" y="490524"/>
              <a:ext cx="1000684" cy="946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981EE0A-456A-CAF2-0124-3BD7E18271E0}"/>
              </a:ext>
            </a:extLst>
          </p:cNvPr>
          <p:cNvSpPr txBox="1"/>
          <p:nvPr/>
        </p:nvSpPr>
        <p:spPr>
          <a:xfrm>
            <a:off x="6366991" y="3176640"/>
            <a:ext cx="25532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effectLst/>
                <a:latin typeface="MS Shell Dlg 2" panose="020B0604030504040204" pitchFamily="34" charset="0"/>
                <a:ea typeface="Times New Roman" panose="02020603050405020304" pitchFamily="18" charset="0"/>
              </a:rPr>
              <a:t>Optimální pracovní bod (MPP) při osvitu 200, 600, 1000W.m</a:t>
            </a:r>
            <a:r>
              <a:rPr lang="cs-CZ" sz="1050" baseline="30000" dirty="0">
                <a:effectLst/>
                <a:latin typeface="MS Shell Dlg 2" panose="020B0604030504040204" pitchFamily="34" charset="0"/>
                <a:ea typeface="Times New Roman" panose="02020603050405020304" pitchFamily="18" charset="0"/>
              </a:rPr>
              <a:t>-2</a:t>
            </a:r>
            <a:endParaRPr lang="cs-CZ" sz="105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CECF592-5BDE-DB29-7A8B-14DFA1332FB5}"/>
              </a:ext>
            </a:extLst>
          </p:cNvPr>
          <p:cNvSpPr txBox="1"/>
          <p:nvPr/>
        </p:nvSpPr>
        <p:spPr>
          <a:xfrm>
            <a:off x="6324828" y="5934963"/>
            <a:ext cx="2437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LIBRA, Martin; POULEK, Vladislav. FOTOVOLTAIKA Teorie i praxe využití solární energie, 2.vydání Praha: ILSA, 2010, 165 s. ISBN 978-80-904311-5-7</a:t>
            </a:r>
          </a:p>
        </p:txBody>
      </p:sp>
    </p:spTree>
    <p:extLst>
      <p:ext uri="{BB962C8B-B14F-4D97-AF65-F5344CB8AC3E}">
        <p14:creationId xmlns:p14="http://schemas.microsoft.com/office/powerpoint/2010/main" val="368489806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možností a potřeb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/>
              <a:t>analýza dle výroby stávající FV elektrárny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FB9C49AB-C298-4738-A173-E2B21A4C9D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7914620"/>
              </p:ext>
            </p:extLst>
          </p:nvPr>
        </p:nvGraphicFramePr>
        <p:xfrm>
          <a:off x="1512240" y="2420888"/>
          <a:ext cx="734481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Přímá spojnice 5"/>
          <p:cNvCxnSpPr/>
          <p:nvPr/>
        </p:nvCxnSpPr>
        <p:spPr>
          <a:xfrm>
            <a:off x="2195736" y="4365104"/>
            <a:ext cx="64087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24887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možností a potřeb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/>
              <a:t>FV zdroj je časově velmi závislý na ročním období, podnebí a povětrnostních podmínkách</a:t>
            </a:r>
          </a:p>
          <a:p>
            <a:pPr lvl="1"/>
            <a:r>
              <a:rPr lang="cs-CZ" dirty="0"/>
              <a:t>součinitel využití měřeného fotovoltaického energetického systému během ročního provozu je 11,2 % u FVE Kouřim (5,18 </a:t>
            </a:r>
            <a:r>
              <a:rPr lang="cs-CZ" dirty="0" err="1"/>
              <a:t>KWp</a:t>
            </a:r>
            <a:r>
              <a:rPr lang="cs-CZ" dirty="0"/>
              <a:t>).</a:t>
            </a:r>
          </a:p>
          <a:p>
            <a:pPr lvl="2"/>
            <a:r>
              <a:rPr lang="cs-CZ" dirty="0"/>
              <a:t>celková výroba FV zdroje 5,06 </a:t>
            </a:r>
            <a:r>
              <a:rPr lang="cs-CZ" dirty="0" err="1"/>
              <a:t>MWh</a:t>
            </a:r>
            <a:r>
              <a:rPr lang="cs-CZ" dirty="0"/>
              <a:t> / rok</a:t>
            </a:r>
          </a:p>
          <a:p>
            <a:pPr lvl="1"/>
            <a:r>
              <a:rPr lang="cs-CZ" dirty="0"/>
              <a:t>Poměr mezi měsíci s nejvyšší a nejnižší výrobou je vyšší než 1:10 a v některých zimních dnech je výroba zcela nulová.</a:t>
            </a:r>
          </a:p>
          <a:p>
            <a:pPr lvl="1"/>
            <a:r>
              <a:rPr lang="cs-CZ" dirty="0"/>
              <a:t>Každá kWh, kterou nemusím koupit je dobrá.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2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725852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307009"/>
            <a:ext cx="7498080" cy="1143000"/>
          </a:xfrm>
        </p:spPr>
        <p:txBody>
          <a:bodyPr>
            <a:normAutofit/>
          </a:bodyPr>
          <a:lstStyle/>
          <a:p>
            <a:r>
              <a:rPr lang="cs-CZ" dirty="0"/>
              <a:t>Výpočty potřebné energie cyklu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cs-CZ" dirty="0"/>
              <a:t>parametry distribučních bodů závisí na použité technologii</a:t>
            </a:r>
          </a:p>
          <a:p>
            <a:pPr lvl="2"/>
            <a:r>
              <a:rPr lang="cs-CZ" dirty="0"/>
              <a:t>Příklad osazení POP s nominálními hodnotami napětí a příkonu:	</a:t>
            </a:r>
          </a:p>
          <a:p>
            <a:pPr lvl="3"/>
            <a:r>
              <a:rPr lang="cs-CZ" dirty="0"/>
              <a:t>3x UBNT LTU měrná spotřeba energie 15W při </a:t>
            </a:r>
            <a:r>
              <a:rPr lang="cs-CZ" dirty="0" err="1"/>
              <a:t>Un</a:t>
            </a:r>
            <a:r>
              <a:rPr lang="cs-CZ" dirty="0"/>
              <a:t> 18-54V </a:t>
            </a:r>
            <a:r>
              <a:rPr lang="cs-CZ" dirty="0" err="1"/>
              <a:t>PoE</a:t>
            </a:r>
            <a:r>
              <a:rPr lang="cs-CZ" dirty="0"/>
              <a:t>, nebo 24V</a:t>
            </a:r>
          </a:p>
          <a:p>
            <a:pPr lvl="3"/>
            <a:r>
              <a:rPr lang="cs-CZ" dirty="0"/>
              <a:t>1x </a:t>
            </a:r>
            <a:r>
              <a:rPr lang="cs-CZ" dirty="0" err="1"/>
              <a:t>Routerboard</a:t>
            </a:r>
            <a:r>
              <a:rPr lang="cs-CZ" dirty="0"/>
              <a:t> </a:t>
            </a:r>
            <a:r>
              <a:rPr lang="cs-CZ" dirty="0" err="1"/>
              <a:t>MikroTik</a:t>
            </a:r>
            <a:r>
              <a:rPr lang="cs-CZ" dirty="0"/>
              <a:t> RB750Gr3 </a:t>
            </a:r>
            <a:r>
              <a:rPr lang="cs-CZ" dirty="0" err="1"/>
              <a:t>hEX</a:t>
            </a:r>
            <a:r>
              <a:rPr lang="cs-CZ" dirty="0"/>
              <a:t> spotřeba energie 5W při </a:t>
            </a:r>
            <a:r>
              <a:rPr lang="cs-CZ" dirty="0" err="1"/>
              <a:t>Un</a:t>
            </a:r>
            <a:r>
              <a:rPr lang="cs-CZ" dirty="0"/>
              <a:t> 8 - 30V</a:t>
            </a:r>
          </a:p>
          <a:p>
            <a:pPr lvl="3"/>
            <a:r>
              <a:rPr lang="cs-CZ" dirty="0"/>
              <a:t>1x RACOM RAy3 17 GHz spotřeba </a:t>
            </a:r>
            <a:r>
              <a:rPr lang="cs-CZ"/>
              <a:t>energie 22W </a:t>
            </a:r>
            <a:r>
              <a:rPr lang="cs-CZ" dirty="0"/>
              <a:t>při </a:t>
            </a:r>
            <a:br>
              <a:rPr lang="cs-CZ" dirty="0"/>
            </a:br>
            <a:r>
              <a:rPr lang="cs-CZ" dirty="0" err="1"/>
              <a:t>Un</a:t>
            </a:r>
            <a:r>
              <a:rPr lang="cs-CZ" dirty="0"/>
              <a:t> 20 - 60V</a:t>
            </a:r>
          </a:p>
          <a:p>
            <a:pPr lvl="2"/>
            <a:r>
              <a:rPr lang="cs-CZ" b="1" dirty="0"/>
              <a:t>P</a:t>
            </a:r>
            <a:r>
              <a:rPr lang="cs-CZ" b="1" baseline="-25000" dirty="0"/>
              <a:t>POP </a:t>
            </a:r>
            <a:r>
              <a:rPr lang="cs-CZ" b="1" dirty="0"/>
              <a:t>= 3 * 15 + 5 + 22 = 72		</a:t>
            </a:r>
            <a:r>
              <a:rPr lang="en-US" dirty="0"/>
              <a:t>[W</a:t>
            </a:r>
            <a:r>
              <a:rPr lang="cs-CZ" dirty="0"/>
              <a:t>]</a:t>
            </a:r>
          </a:p>
          <a:p>
            <a:pPr lvl="2"/>
            <a:r>
              <a:rPr lang="cs-CZ" b="1" dirty="0"/>
              <a:t>E</a:t>
            </a:r>
            <a:r>
              <a:rPr lang="cs-CZ" b="1" baseline="-25000" dirty="0"/>
              <a:t>POP/DEN</a:t>
            </a:r>
            <a:r>
              <a:rPr lang="cs-CZ" b="1" dirty="0"/>
              <a:t> = 72 * 24 = 1,73		</a:t>
            </a:r>
            <a:r>
              <a:rPr lang="en-US" dirty="0"/>
              <a:t>[</a:t>
            </a:r>
            <a:r>
              <a:rPr lang="cs-CZ" dirty="0"/>
              <a:t>k</a:t>
            </a:r>
            <a:r>
              <a:rPr lang="en-US" dirty="0"/>
              <a:t>W</a:t>
            </a:r>
            <a:r>
              <a:rPr lang="cs-CZ" dirty="0"/>
              <a:t>h]</a:t>
            </a:r>
          </a:p>
          <a:p>
            <a:pPr lvl="2"/>
            <a:r>
              <a:rPr lang="cs-CZ" b="1" dirty="0"/>
              <a:t>E</a:t>
            </a:r>
            <a:r>
              <a:rPr lang="cs-CZ" b="1" baseline="-25000" dirty="0"/>
              <a:t>POP/MESIC </a:t>
            </a:r>
            <a:r>
              <a:rPr lang="cs-CZ" b="1" dirty="0"/>
              <a:t>= 72 * 24 * 31 = 53,57	</a:t>
            </a:r>
            <a:r>
              <a:rPr lang="en-US" dirty="0"/>
              <a:t>[</a:t>
            </a:r>
            <a:r>
              <a:rPr lang="cs-CZ" dirty="0"/>
              <a:t>k</a:t>
            </a:r>
            <a:r>
              <a:rPr lang="en-US" dirty="0"/>
              <a:t>W</a:t>
            </a:r>
            <a:r>
              <a:rPr lang="cs-CZ" dirty="0"/>
              <a:t>h]</a:t>
            </a:r>
          </a:p>
          <a:p>
            <a:pPr lvl="2"/>
            <a:r>
              <a:rPr lang="cs-CZ" b="1" dirty="0"/>
              <a:t>E</a:t>
            </a:r>
            <a:r>
              <a:rPr lang="cs-CZ" b="1" baseline="-25000" dirty="0"/>
              <a:t>POP/ROK </a:t>
            </a:r>
            <a:r>
              <a:rPr lang="cs-CZ" b="1" dirty="0"/>
              <a:t>= 72 * 24 * 365 = 631	</a:t>
            </a:r>
            <a:r>
              <a:rPr lang="en-US" dirty="0"/>
              <a:t>[</a:t>
            </a:r>
            <a:r>
              <a:rPr lang="cs-CZ" dirty="0"/>
              <a:t>k</a:t>
            </a:r>
            <a:r>
              <a:rPr lang="en-US" dirty="0"/>
              <a:t>W</a:t>
            </a:r>
            <a:r>
              <a:rPr lang="cs-CZ" dirty="0"/>
              <a:t>h]</a:t>
            </a:r>
          </a:p>
          <a:p>
            <a:pPr lvl="2"/>
            <a:endParaRPr lang="cs-CZ" dirty="0"/>
          </a:p>
          <a:p>
            <a:pPr marL="82296" indent="0">
              <a:buNone/>
            </a:pPr>
            <a:endParaRPr lang="cs-CZ" dirty="0"/>
          </a:p>
          <a:p>
            <a:pPr marL="82296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376024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Dobíjecí systém, volba akumulátorů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Teoretický počet akumulátorů pro potřebné množství energie s trojnásobnou energetickou rezervou (tj. výdrž 3 dny při počátečním 100% nabití akumulátorů): </a:t>
            </a:r>
          </a:p>
          <a:p>
            <a:pPr lvl="1"/>
            <a:r>
              <a:rPr lang="cs-CZ" dirty="0"/>
              <a:t>volím </a:t>
            </a:r>
            <a:r>
              <a:rPr lang="cs-CZ" dirty="0" err="1"/>
              <a:t>Pb</a:t>
            </a:r>
            <a:r>
              <a:rPr lang="cs-CZ" dirty="0"/>
              <a:t> akumulátor </a:t>
            </a:r>
            <a:r>
              <a:rPr lang="cs-CZ" dirty="0" err="1"/>
              <a:t>Victron</a:t>
            </a:r>
            <a:r>
              <a:rPr lang="cs-CZ" dirty="0"/>
              <a:t> GEL 12V/60Ah </a:t>
            </a:r>
            <a:br>
              <a:rPr lang="cs-CZ" dirty="0"/>
            </a:br>
            <a:r>
              <a:rPr lang="cs-CZ" dirty="0"/>
              <a:t>(U</a:t>
            </a:r>
            <a:r>
              <a:rPr lang="cs-CZ" baseline="-25000" dirty="0"/>
              <a:t>0 </a:t>
            </a:r>
            <a:r>
              <a:rPr lang="cs-CZ" dirty="0"/>
              <a:t>=13,5-13,8V; U</a:t>
            </a:r>
            <a:r>
              <a:rPr lang="cs-CZ" baseline="-25000" dirty="0"/>
              <a:t>CYCLE </a:t>
            </a:r>
            <a:r>
              <a:rPr lang="cs-CZ" dirty="0"/>
              <a:t>=14,1-14,4V) </a:t>
            </a:r>
            <a:endParaRPr lang="cs-CZ" baseline="-25000" dirty="0"/>
          </a:p>
          <a:p>
            <a:pPr lvl="1"/>
            <a:r>
              <a:rPr lang="cs-CZ" dirty="0" err="1"/>
              <a:t>n</a:t>
            </a:r>
            <a:r>
              <a:rPr lang="cs-CZ" baseline="-25000" dirty="0" err="1"/>
              <a:t>s</a:t>
            </a:r>
            <a:r>
              <a:rPr lang="cs-CZ" baseline="-25000" dirty="0"/>
              <a:t> </a:t>
            </a:r>
            <a:r>
              <a:rPr lang="cs-CZ" dirty="0"/>
              <a:t>= 3 * </a:t>
            </a:r>
            <a:r>
              <a:rPr lang="cs-CZ" i="1" dirty="0"/>
              <a:t>E</a:t>
            </a:r>
            <a:r>
              <a:rPr lang="cs-CZ" i="1" baseline="-25000" dirty="0"/>
              <a:t>POP/DEN </a:t>
            </a:r>
            <a:r>
              <a:rPr lang="cs-CZ" dirty="0"/>
              <a:t>* k / </a:t>
            </a:r>
            <a:r>
              <a:rPr lang="cs-CZ" dirty="0" err="1"/>
              <a:t>A</a:t>
            </a:r>
            <a:r>
              <a:rPr lang="cs-CZ" baseline="-25000" dirty="0" err="1"/>
              <a:t>a</a:t>
            </a:r>
            <a:r>
              <a:rPr lang="cs-CZ" baseline="-25000" dirty="0"/>
              <a:t> </a:t>
            </a:r>
            <a:r>
              <a:rPr lang="cs-CZ" dirty="0"/>
              <a:t>= 3* E</a:t>
            </a:r>
            <a:r>
              <a:rPr lang="cs-CZ" baseline="-25000" dirty="0"/>
              <a:t>POP/DEN </a:t>
            </a:r>
            <a:r>
              <a:rPr lang="cs-CZ" dirty="0"/>
              <a:t>* k / (U x C)</a:t>
            </a:r>
          </a:p>
          <a:p>
            <a:pPr lvl="1"/>
            <a:r>
              <a:rPr lang="cs-CZ" dirty="0" err="1"/>
              <a:t>n</a:t>
            </a:r>
            <a:r>
              <a:rPr lang="cs-CZ" baseline="-25000" dirty="0" err="1"/>
              <a:t>s</a:t>
            </a:r>
            <a:r>
              <a:rPr lang="cs-CZ" dirty="0"/>
              <a:t> = 3 * 1730 </a:t>
            </a:r>
            <a:r>
              <a:rPr lang="en-US" dirty="0"/>
              <a:t>* 1,</a:t>
            </a:r>
            <a:r>
              <a:rPr lang="cs-CZ" dirty="0"/>
              <a:t>1</a:t>
            </a:r>
            <a:r>
              <a:rPr lang="en-US" dirty="0"/>
              <a:t> </a:t>
            </a:r>
            <a:r>
              <a:rPr lang="cs-CZ" dirty="0"/>
              <a:t>/ (12 * 60) = 7,9 ks</a:t>
            </a:r>
          </a:p>
          <a:p>
            <a:pPr lvl="1"/>
            <a:r>
              <a:rPr lang="cs-CZ" dirty="0" err="1"/>
              <a:t>n</a:t>
            </a:r>
            <a:r>
              <a:rPr lang="cs-CZ" baseline="-25000" dirty="0" err="1"/>
              <a:t>s</a:t>
            </a:r>
            <a:r>
              <a:rPr lang="cs-CZ" baseline="-25000" dirty="0"/>
              <a:t> </a:t>
            </a:r>
            <a:r>
              <a:rPr lang="cs-CZ" dirty="0"/>
              <a:t>= 8 ks</a:t>
            </a:r>
          </a:p>
          <a:p>
            <a:pPr lvl="1"/>
            <a:r>
              <a:rPr lang="cs-CZ" dirty="0"/>
              <a:t>rozdělím sadu akumulátorů na 2 paralelní </a:t>
            </a:r>
            <a:r>
              <a:rPr lang="cs-CZ" dirty="0" err="1"/>
              <a:t>stringy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po 4 v sérii zapojených akumulátorech. </a:t>
            </a:r>
          </a:p>
          <a:p>
            <a:pPr lvl="1"/>
            <a:r>
              <a:rPr lang="cs-CZ" dirty="0"/>
              <a:t>Výsledné napětí U</a:t>
            </a:r>
            <a:r>
              <a:rPr lang="cs-CZ" baseline="-25000" dirty="0"/>
              <a:t>0 </a:t>
            </a:r>
            <a:r>
              <a:rPr lang="cs-CZ" dirty="0"/>
              <a:t>= 55V (U</a:t>
            </a:r>
            <a:r>
              <a:rPr lang="cs-CZ" baseline="-25000" dirty="0"/>
              <a:t>CYCLE </a:t>
            </a:r>
            <a:r>
              <a:rPr lang="cs-CZ" dirty="0"/>
              <a:t>= 57,6V) 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823584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1359</TotalTime>
  <Words>1268</Words>
  <Application>Microsoft Office PowerPoint</Application>
  <PresentationFormat>Předvádění na obrazovce (4:3)</PresentationFormat>
  <Paragraphs>144</Paragraphs>
  <Slides>23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Calibri</vt:lpstr>
      <vt:lpstr>Gill Sans MT</vt:lpstr>
      <vt:lpstr>MS Shell Dlg 2</vt:lpstr>
      <vt:lpstr>Verdana</vt:lpstr>
      <vt:lpstr>Wingdings 2</vt:lpstr>
      <vt:lpstr>Slunovrat</vt:lpstr>
      <vt:lpstr>  VYUŽITÍ FOTOVOLTAICKÝCH ČLÁNKŮ K NAPÁJENÍ TECHNOLOGIE INTERNETU </vt:lpstr>
      <vt:lpstr>Solární energie jako nevyčerpatelný zdroj: </vt:lpstr>
      <vt:lpstr>Solární energie jako nevyčerpatelný zdroj: </vt:lpstr>
      <vt:lpstr>Solární energie jako nevyčerpatelný zdroj: </vt:lpstr>
      <vt:lpstr>Solární energie jako nevyčerpatelný zdroj: </vt:lpstr>
      <vt:lpstr>Analýza možností a potřeb</vt:lpstr>
      <vt:lpstr>Analýza možností a potřeb</vt:lpstr>
      <vt:lpstr>Výpočty potřebné energie cyklu</vt:lpstr>
      <vt:lpstr>Dobíjecí systém, volba akumulátorů</vt:lpstr>
      <vt:lpstr>Volba přímého nabíjení baterie ze solárních článků – ostrovní systém</vt:lpstr>
      <vt:lpstr>Možnost přímého nabíjení baterie ze solárních článků</vt:lpstr>
      <vt:lpstr>Volba přímého nabíjení baterie ze solárních článků</vt:lpstr>
      <vt:lpstr>Volba paralelní práce se sítí – sběrnicové zapojení PWM, MPPT</vt:lpstr>
      <vt:lpstr>Volba paralelní práce se sítí s DC/DC měničem s MPPT trackerem</vt:lpstr>
      <vt:lpstr>Bilance parametrů systému:</vt:lpstr>
      <vt:lpstr>Bilance parametrů systému:</vt:lpstr>
      <vt:lpstr>Bilance parametrů systému:</vt:lpstr>
      <vt:lpstr>Bilance parametrů systému:</vt:lpstr>
      <vt:lpstr>Bilance parametrů systému práce se sítí:</vt:lpstr>
      <vt:lpstr>Bilance parametrů systému práce se sítí:</vt:lpstr>
      <vt:lpstr>Bilance parametrů systému práce se sítí:</vt:lpstr>
      <vt:lpstr>Závěr:</vt:lpstr>
      <vt:lpstr>Děkuji za pozornost: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Semestrální práce z předmětu Databázové a prezentační systémy</dc:title>
  <dc:creator>Radek Linhart</dc:creator>
  <cp:lastModifiedBy>Radek Linhart</cp:lastModifiedBy>
  <cp:revision>104</cp:revision>
  <dcterms:created xsi:type="dcterms:W3CDTF">2013-08-13T17:34:46Z</dcterms:created>
  <dcterms:modified xsi:type="dcterms:W3CDTF">2022-06-16T13:58:03Z</dcterms:modified>
</cp:coreProperties>
</file>