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7" r:id="rId5"/>
    <p:sldId id="259" r:id="rId6"/>
    <p:sldId id="269" r:id="rId7"/>
    <p:sldId id="260" r:id="rId8"/>
    <p:sldId id="261" r:id="rId9"/>
    <p:sldId id="268" r:id="rId10"/>
    <p:sldId id="262" r:id="rId11"/>
    <p:sldId id="263" r:id="rId12"/>
    <p:sldId id="266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8E9F78C-DD0A-4C0E-BEB5-8AADE97EB5DC}">
          <p14:sldIdLst>
            <p14:sldId id="256"/>
            <p14:sldId id="257"/>
            <p14:sldId id="258"/>
            <p14:sldId id="267"/>
            <p14:sldId id="259"/>
            <p14:sldId id="269"/>
          </p14:sldIdLst>
        </p14:section>
        <p14:section name="Oddíl bez názvu" id="{C286B88B-E7D7-4DA0-A244-5D4DB889ED28}">
          <p14:sldIdLst>
            <p14:sldId id="260"/>
            <p14:sldId id="261"/>
            <p14:sldId id="268"/>
            <p14:sldId id="262"/>
            <p14:sldId id="263"/>
            <p14:sldId id="266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36"/>
    <p:restoredTop sz="94710"/>
  </p:normalViewPr>
  <p:slideViewPr>
    <p:cSldViewPr snapToGrid="0" snapToObjects="1">
      <p:cViewPr varScale="1">
        <p:scale>
          <a:sx n="103" d="100"/>
          <a:sy n="103" d="100"/>
        </p:scale>
        <p:origin x="11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0345189-20CB-324B-A163-060CFF5EC969}" type="datetimeFigureOut">
              <a:rPr lang="cs-CZ" smtClean="0"/>
              <a:t>16.06.2022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BDF6DAE-AEA2-794A-9C3E-BA0CC154D8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0992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5189-20CB-324B-A163-060CFF5EC969}" type="datetimeFigureOut">
              <a:rPr lang="cs-CZ" smtClean="0"/>
              <a:t>16.06.2022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6DAE-AEA2-794A-9C3E-BA0CC154D8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626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5189-20CB-324B-A163-060CFF5EC969}" type="datetimeFigureOut">
              <a:rPr lang="cs-CZ" smtClean="0"/>
              <a:t>16.06.2022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6DAE-AEA2-794A-9C3E-BA0CC154D8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096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5189-20CB-324B-A163-060CFF5EC969}" type="datetimeFigureOut">
              <a:rPr lang="cs-CZ" smtClean="0"/>
              <a:t>16.06.2022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6DAE-AEA2-794A-9C3E-BA0CC154D83A}" type="slidenum">
              <a:rPr lang="cs-CZ" smtClean="0"/>
              <a:t>‹#›</a:t>
            </a:fld>
            <a:endParaRPr lang="cs-CZ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5260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5189-20CB-324B-A163-060CFF5EC969}" type="datetimeFigureOut">
              <a:rPr lang="cs-CZ" smtClean="0"/>
              <a:t>16.06.2022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6DAE-AEA2-794A-9C3E-BA0CC154D8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171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5189-20CB-324B-A163-060CFF5EC969}" type="datetimeFigureOut">
              <a:rPr lang="cs-CZ" smtClean="0"/>
              <a:t>16.06.2022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6DAE-AEA2-794A-9C3E-BA0CC154D8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539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5189-20CB-324B-A163-060CFF5EC969}" type="datetimeFigureOut">
              <a:rPr lang="cs-CZ" smtClean="0"/>
              <a:t>16.06.2022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6DAE-AEA2-794A-9C3E-BA0CC154D8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0110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5189-20CB-324B-A163-060CFF5EC969}" type="datetimeFigureOut">
              <a:rPr lang="cs-CZ" smtClean="0"/>
              <a:t>16.06.2022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6DAE-AEA2-794A-9C3E-BA0CC154D8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811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5189-20CB-324B-A163-060CFF5EC969}" type="datetimeFigureOut">
              <a:rPr lang="cs-CZ" smtClean="0"/>
              <a:t>16.06.2022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6DAE-AEA2-794A-9C3E-BA0CC154D8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681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5189-20CB-324B-A163-060CFF5EC969}" type="datetimeFigureOut">
              <a:rPr lang="cs-CZ" smtClean="0"/>
              <a:t>16.06.2022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6DAE-AEA2-794A-9C3E-BA0CC154D8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38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5189-20CB-324B-A163-060CFF5EC969}" type="datetimeFigureOut">
              <a:rPr lang="cs-CZ" smtClean="0"/>
              <a:t>16.06.2022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6DAE-AEA2-794A-9C3E-BA0CC154D8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12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5189-20CB-324B-A163-060CFF5EC969}" type="datetimeFigureOut">
              <a:rPr lang="cs-CZ" smtClean="0"/>
              <a:t>16.06.2022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6DAE-AEA2-794A-9C3E-BA0CC154D8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4797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5189-20CB-324B-A163-060CFF5EC969}" type="datetimeFigureOut">
              <a:rPr lang="cs-CZ" smtClean="0"/>
              <a:t>16.06.2022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6DAE-AEA2-794A-9C3E-BA0CC154D8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621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5189-20CB-324B-A163-060CFF5EC969}" type="datetimeFigureOut">
              <a:rPr lang="cs-CZ" smtClean="0"/>
              <a:t>16.06.2022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6DAE-AEA2-794A-9C3E-BA0CC154D8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9738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5189-20CB-324B-A163-060CFF5EC969}" type="datetimeFigureOut">
              <a:rPr lang="cs-CZ" smtClean="0"/>
              <a:t>16.06.2022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6DAE-AEA2-794A-9C3E-BA0CC154D8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5392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5189-20CB-324B-A163-060CFF5EC969}" type="datetimeFigureOut">
              <a:rPr lang="cs-CZ" smtClean="0"/>
              <a:t>16.06.2022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6DAE-AEA2-794A-9C3E-BA0CC154D8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3670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5189-20CB-324B-A163-060CFF5EC969}" type="datetimeFigureOut">
              <a:rPr lang="cs-CZ" smtClean="0"/>
              <a:t>16.06.2022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6DAE-AEA2-794A-9C3E-BA0CC154D8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62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45189-20CB-324B-A163-060CFF5EC969}" type="datetimeFigureOut">
              <a:rPr lang="cs-CZ" smtClean="0"/>
              <a:t>16.06.2022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F6DAE-AEA2-794A-9C3E-BA0CC154D8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13243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BD894B71-5028-2677-133D-862A0D8B083B}"/>
              </a:ext>
            </a:extLst>
          </p:cNvPr>
          <p:cNvSpPr txBox="1"/>
          <p:nvPr/>
        </p:nvSpPr>
        <p:spPr>
          <a:xfrm>
            <a:off x="4951538" y="5425097"/>
            <a:ext cx="192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Mgr. Šimon Toman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973AE72-4874-40B3-F9F2-921ECF386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203" y="2220686"/>
            <a:ext cx="4587592" cy="315396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1F39834-42EA-A094-A902-AACD7D119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963" y="209234"/>
            <a:ext cx="6245437" cy="1834999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81C8C6C1-D8A2-65E8-2920-36EEC3C87540}"/>
              </a:ext>
            </a:extLst>
          </p:cNvPr>
          <p:cNvSpPr txBox="1"/>
          <p:nvPr/>
        </p:nvSpPr>
        <p:spPr>
          <a:xfrm>
            <a:off x="2453951" y="5934670"/>
            <a:ext cx="86214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Poppins" panose="00000500000000000000" pitchFamily="2" charset="-18"/>
              </a:rPr>
              <a:t>V</a:t>
            </a:r>
            <a:r>
              <a:rPr lang="cs-CZ" sz="1600" b="1" i="0" dirty="0">
                <a:effectLst/>
                <a:latin typeface="Poppins" panose="00000500000000000000" pitchFamily="2" charset="-18"/>
              </a:rPr>
              <a:t>še o nové směrnici EU, kterou bude muset splnit více než 6 000 českých firem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1284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FBBAB8-47EE-F96A-A2D3-67E88B810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Přímá odpovědnost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0DFAA5-23A4-B6C0-F9DE-ACCBD1A83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Nově bude zavedena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přímá odpovědnost statutárních orgánů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 zavedení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kyberbezpečnostních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opatření a jejich následné dodržování. </a:t>
            </a:r>
          </a:p>
          <a:p>
            <a:pPr marL="0" indent="0" algn="just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Nebude tak dostačující problematiku kybernetické bezpečnosti delegovat na firemní IT oddělení, ale vedení firmy se bude muset o kybernetickou bezpečnost ve vlastním zájmu samo zajímat, jinak mohou za případný kybernetický incident nést přímou odpovědnost.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C634549-8DDD-9EAE-30C7-C4FA2E44C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6550" y="365125"/>
            <a:ext cx="3130446" cy="91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14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214BB8-C845-541A-576B-2D6862139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583" y="518991"/>
            <a:ext cx="9905998" cy="1478570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Jak je potřeba se připravit?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13B760-1DA9-EFB9-628A-DFBC7F7A4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840" y="1997561"/>
            <a:ext cx="9905999" cy="3541714"/>
          </a:xfrm>
        </p:spPr>
        <p:txBody>
          <a:bodyPr>
            <a:noAutofit/>
          </a:bodyPr>
          <a:lstStyle/>
          <a:p>
            <a:pPr algn="just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 zájmu zajištění vyšší míry kybernetické bezpečnosti doporučujeme provést </a:t>
            </a:r>
            <a:r>
              <a:rPr lang="cs-CZ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komplexní audit kybernetické bezpečnosti</a:t>
            </a:r>
          </a:p>
          <a:p>
            <a:pPr algn="just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Následně je třeba audit vyhodnotit a implementovat v něm navržená řešení.</a:t>
            </a:r>
          </a:p>
          <a:p>
            <a:pPr algn="just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Vše, i kybernetická bezpečnost, je o lidech, a proto doporučujeme </a:t>
            </a:r>
            <a:r>
              <a:rPr lang="cs-CZ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provést úvodní školení 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zaměstnanců a vedoucích osob a následné nastavení jejich kontinuálního vzdělávání.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9CA0FC4-6FEF-1C9D-7D9E-AC5F3B493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907" y="331768"/>
            <a:ext cx="4178421" cy="122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13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C5F3B1-2BA3-D869-EC8A-DA584B6E0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SANKCE A ODPOVĚDNOST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EC8DD6-F3C3-4465-B83E-250AF6A32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 nedodržení některých pravidel stanovených směrnicí NIS 2 (zejm. přijetí opatření k řízení bezpečnostních rizik a plnění oznamovací povinnosti) má hrozit </a:t>
            </a: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pokuta ve výši minimálně 10.000.000 EUR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(nebo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z celkového celosvětového ročního obratu podniku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ke kterému patřil základní nebo důležitý subjekt v předchozím rozpočtovém roce – podle toho, co je vyšší).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A02B47B-7DFE-66AE-ED60-79A960864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6298" y="466119"/>
            <a:ext cx="2918731" cy="85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42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EE8AB-6D04-74C4-C57E-B222D28B6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770946" cy="1350241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Kdy můžeme takto zásadní změny očekávat? 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BD035A-786F-9C40-734C-B5B7A60A1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Evropští zákonodárci, tedy parlament a Evropská rada,  jíž dosáhli ohledně směrnice NIS 2  dohody, což znamená, že Evropský parlament a Evropská rada mají mezi sebou jasno o kompromisu a dolaďují se již technické detaily před samotným hlasováním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Česká republika, dle vyjádření NÚKIB, již začala s jednáním ohledně transpozice a implementace směrnice NIS 2 do tuzemského právního řádu.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zavedení nových pravidel, která mají být oficiálně zveřejněna v říjnu, bude čas zhruba do poloviny roku 2024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153EBA4-89F3-1477-2CFA-0046A4C0E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305" y="261789"/>
            <a:ext cx="3364417" cy="98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52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3E7FF2-5FC9-3E8B-88C8-8235D1972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441" y="2766218"/>
            <a:ext cx="10515600" cy="1325563"/>
          </a:xfrm>
        </p:spPr>
        <p:txBody>
          <a:bodyPr>
            <a:normAutofit/>
          </a:bodyPr>
          <a:lstStyle/>
          <a:p>
            <a:r>
              <a:rPr lang="cs-CZ" sz="6000" b="1" dirty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endParaRPr lang="cs-CZ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74E874C-044B-0112-1CA7-CEE13A379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963" y="209234"/>
            <a:ext cx="6245437" cy="183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31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3630F3-4903-6B00-D813-AB6528B87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7"/>
            <a:ext cx="6640318" cy="1630969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představuje směrnice NIS 2?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615A60-84D5-2E49-45E2-245C6AB04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cs-CZ" sz="3400" b="1" dirty="0">
                <a:latin typeface="Arial" panose="020B0604020202020204" pitchFamily="34" charset="0"/>
                <a:cs typeface="Arial" panose="020B0604020202020204" pitchFamily="34" charset="0"/>
              </a:rPr>
              <a:t>Cílem NIS 2 je: </a:t>
            </a:r>
          </a:p>
          <a:p>
            <a:pPr lvl="1" algn="just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rozšíření oblasti působnosti aktuálně platné a účinné směrnice NIS s ohledem na rychlou digitální transformaci společnosti,</a:t>
            </a:r>
          </a:p>
          <a:p>
            <a:pPr lvl="1" algn="just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zlepšení odolnosti a schopnosti veřejných i soukromých subjektů a EU jako celku reagovat na incidenty v oblasti kybernetické bezpečnosti, </a:t>
            </a:r>
          </a:p>
          <a:p>
            <a:pPr lvl="1" algn="just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zlepšení kybernetické bezpečnosti v EU a její sjednocení napříč EU.</a:t>
            </a: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Návrh směrnice NIS 2 mají doplnit také nová směrnice o posílení odolnosti kritických subjektů (směrnice CER) a nařízení o digitální provozní odolnosti finančního sektoru (nařízení DORA).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3EFBD38-AD06-D5E8-45AB-ED1CC2A53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338" y="466119"/>
            <a:ext cx="3431140" cy="100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78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7D6D3B-6D67-3BBF-8B94-13FE123A7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099142" cy="1340911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která odvětví a typy subjektů se NIS 2 vztahuje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3A13E5-CD39-419E-27E3-8F4F499E2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594719"/>
            <a:ext cx="9905999" cy="354171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Směrnice rozšiřuje oblast působnosti o </a:t>
            </a: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nová odvětví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Doposud se subjekty dělí na provozovatele základních služeb a poskytovatele digitálních služeb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Subjekty jsou nově děleny na </a:t>
            </a: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důležité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 to v návaznosti na kritickou důležitost daného odvětví/služby a úroveň závislosti jiných odvětví/služeb na daném odvětví. 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základních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společností se budou vyžadovat přísnější kybernetická opatření a budou podléhat ex-ante kontrole ze strany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NÚKIBu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zatímco druhá skupina bude kontrolována ex-post.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E8E772E-A62D-B8AA-5E72-AA49EC9D0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2495" y="300771"/>
            <a:ext cx="3384501" cy="99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34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85455A-E890-A7E8-3586-8BC99D646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75" y="223935"/>
            <a:ext cx="4671559" cy="6531428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cs-CZ" sz="7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Základní entity:</a:t>
            </a:r>
            <a:endParaRPr lang="cs-CZ" sz="72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7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zdravotnictví,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7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výroba farmaceutických výrobků,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7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energetika,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7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doprava,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7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bankovnictví,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7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infrastruktury finančních trhů,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7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digitální infrastruktura,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7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pitná voda,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7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odpadní vody,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7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veřejná správa,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7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vesmír.</a:t>
            </a:r>
          </a:p>
          <a:p>
            <a:endParaRPr lang="cs-CZ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EDC7D543-4400-3607-CF57-5A531CCD1DF6}"/>
              </a:ext>
            </a:extLst>
          </p:cNvPr>
          <p:cNvSpPr txBox="1">
            <a:spLocks/>
          </p:cNvSpPr>
          <p:nvPr/>
        </p:nvSpPr>
        <p:spPr>
          <a:xfrm>
            <a:off x="5844073" y="223935"/>
            <a:ext cx="5523723" cy="613643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400" b="1" dirty="0">
                <a:solidFill>
                  <a:srgbClr val="000000"/>
                </a:solidFill>
                <a:latin typeface="Verdana" panose="020B0604030504040204" pitchFamily="34" charset="0"/>
              </a:rPr>
              <a:t>Důležité entity:</a:t>
            </a:r>
            <a:endParaRPr lang="cs-CZ" sz="4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cs-CZ" sz="4400" dirty="0">
                <a:solidFill>
                  <a:srgbClr val="000000"/>
                </a:solidFill>
                <a:latin typeface="Verdana" panose="020B0604030504040204" pitchFamily="34" charset="0"/>
              </a:rPr>
              <a:t>poštovní a kurýrní služby,</a:t>
            </a:r>
          </a:p>
          <a:p>
            <a:r>
              <a:rPr lang="cs-CZ" sz="4400" dirty="0">
                <a:solidFill>
                  <a:srgbClr val="000000"/>
                </a:solidFill>
                <a:latin typeface="Verdana" panose="020B0604030504040204" pitchFamily="34" charset="0"/>
              </a:rPr>
              <a:t>nakládání s odpady,</a:t>
            </a:r>
          </a:p>
          <a:p>
            <a:r>
              <a:rPr lang="cs-CZ" sz="4400" dirty="0">
                <a:solidFill>
                  <a:srgbClr val="000000"/>
                </a:solidFill>
                <a:latin typeface="Verdana" panose="020B0604030504040204" pitchFamily="34" charset="0"/>
              </a:rPr>
              <a:t>výroba (zdravotnických prostředků, počítačů, elektronických a optických zařízení, elektrozařízení, strojů, motorových vozidel, přívěsů a návěsů, ostatních dopravních prostředků a zařízení),</a:t>
            </a:r>
          </a:p>
          <a:p>
            <a:r>
              <a:rPr lang="cs-CZ" sz="4400" dirty="0">
                <a:solidFill>
                  <a:srgbClr val="000000"/>
                </a:solidFill>
                <a:latin typeface="Verdana" panose="020B0604030504040204" pitchFamily="34" charset="0"/>
              </a:rPr>
              <a:t>výroba, zpracování a distribuce potravin,</a:t>
            </a:r>
          </a:p>
          <a:p>
            <a:r>
              <a:rPr lang="cs-CZ" sz="4400" dirty="0">
                <a:solidFill>
                  <a:srgbClr val="000000"/>
                </a:solidFill>
                <a:latin typeface="Verdana" panose="020B0604030504040204" pitchFamily="34" charset="0"/>
              </a:rPr>
              <a:t>výroba a distribuce chemikálií,</a:t>
            </a:r>
          </a:p>
          <a:p>
            <a:r>
              <a:rPr lang="cs-CZ" sz="4400" dirty="0">
                <a:solidFill>
                  <a:srgbClr val="000000"/>
                </a:solidFill>
                <a:latin typeface="Verdana" panose="020B0604030504040204" pitchFamily="34" charset="0"/>
              </a:rPr>
              <a:t>digitální poskytovatelé.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1565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D097F4-1FA7-977E-C4F7-E2C7A75D0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53" y="379657"/>
            <a:ext cx="8385143" cy="1478570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Kritérium velikosti subjektu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6064D9-AECC-DDCB-F3E5-B4B6AE024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069" y="1855529"/>
            <a:ext cx="10562253" cy="4797198"/>
          </a:xfrm>
        </p:spPr>
        <p:txBody>
          <a:bodyPr>
            <a:normAutofit/>
          </a:bodyPr>
          <a:lstStyle/>
          <a:p>
            <a:pPr lvl="0" algn="just"/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Nově jsou směrnicí dotčeny všechny </a:t>
            </a:r>
            <a:r>
              <a:rPr lang="cs-CZ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střední a velké podniky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z vymezených odvětví.</a:t>
            </a:r>
          </a:p>
          <a:p>
            <a:pPr lvl="0" algn="just"/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Velikost pro účely NIS 2 bude stanovena následovně:</a:t>
            </a:r>
          </a:p>
          <a:p>
            <a:pPr lvl="1"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mikropodnik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– má méně než 10 zaměstnanců a roční obrat (finanční částka získaná za určité období) nebo rozvahu (výkaz aktiv a pasiv společnosti) do 2.000.000 EUR,</a:t>
            </a:r>
          </a:p>
          <a:p>
            <a:pPr lvl="1"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malý podnik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– má méně než 50 zaměstnanců a roční obrat nebo rozvahu do 10.000.000 EUR,</a:t>
            </a:r>
          </a:p>
          <a:p>
            <a:pPr lvl="1"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střední podnik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– má méně než 250 zaměstnanců a roční obrat do 50.000.000 milionů EUR nebo rozvahu do 43.000.000 EUR</a:t>
            </a:r>
          </a:p>
          <a:p>
            <a:pPr lvl="1" algn="just"/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 V případě vybraných základních a důležitých subjektů budou zahrnuty veškeré tyto subjekty bez ohledu na jejich velikost. (například poskytovatelé služeb elektronických komunikací nebo poskytovatelé důvěryhodných služeb).</a:t>
            </a:r>
          </a:p>
          <a:p>
            <a:pPr marL="457200" lvl="1" indent="0" algn="just">
              <a:buNone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32B7540-15B2-C443-8E42-E9BAD73CA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396" y="379657"/>
            <a:ext cx="2986865" cy="87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66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E0E506-AB5D-086D-1354-A5BB95FAE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050" y="604177"/>
            <a:ext cx="9905998" cy="1478570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tisíce nově regulovaných subjektů!!!!!!!!!!!!!!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B9DB3BA-8BC2-E663-8BAD-ECD939B05C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0644" y="2023047"/>
            <a:ext cx="6344816" cy="4230776"/>
          </a:xfrm>
        </p:spPr>
      </p:pic>
    </p:spTree>
    <p:extLst>
      <p:ext uri="{BB962C8B-B14F-4D97-AF65-F5344CB8AC3E}">
        <p14:creationId xmlns:p14="http://schemas.microsoft.com/office/powerpoint/2010/main" val="2261671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E9E700-A71A-50F3-1657-586439BAD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7"/>
            <a:ext cx="5707256" cy="1630969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Jaké povinnosti vám nově vzniknou?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D9F72E-DA7F-8D04-BC4E-6E4C305A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685" y="3070581"/>
            <a:ext cx="10148629" cy="2658415"/>
          </a:xfrm>
        </p:spPr>
        <p:txBody>
          <a:bodyPr>
            <a:normAutofit/>
          </a:bodyPr>
          <a:lstStyle/>
          <a:p>
            <a:pPr algn="just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Povinnost základních subjektů přijmout vhodná, přiměřená a odpovídající technická a organizační opatření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k řízení bezpečnostních rizik a incidentů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4902E0-609F-F356-43C3-E52C022A2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062" y="533929"/>
            <a:ext cx="3892611" cy="114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28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4FCCF6-3A12-37D8-334F-868291ACC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OPATŘENÍ K ŘÍZENÍ RIZIK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9387E8-978F-87A1-4A4C-4BB27A9E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408" y="1810139"/>
            <a:ext cx="10161003" cy="3981062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Opatření k řízení rizik v oblasti kybernetické bezpečnosti mají zahrnovat alespoň následující aspekty:</a:t>
            </a:r>
          </a:p>
          <a:p>
            <a:pPr lvl="1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analýzu rizik a politiku bezpečnosti informačních systémů</a:t>
            </a:r>
          </a:p>
          <a:p>
            <a:pPr lvl="1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řešení incidentů (prevence a odhalování incidentů a reakce na ně),</a:t>
            </a:r>
          </a:p>
          <a:p>
            <a:pPr lvl="1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řízení kontinuity provozu a krizové řízení,</a:t>
            </a:r>
          </a:p>
          <a:p>
            <a:pPr lvl="1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zabezpečení dodavatelského řetězce </a:t>
            </a:r>
          </a:p>
          <a:p>
            <a:pPr lvl="1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zabezpečení pořizování, vývoje a údržby sítě a informačních systémů, </a:t>
            </a:r>
          </a:p>
          <a:p>
            <a:pPr lvl="1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politiky a postupy (testování a audit v oblasti kybernetické bezpečnosti),</a:t>
            </a:r>
          </a:p>
          <a:p>
            <a:pPr lvl="1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používání kryptografie a šifrování.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1650638-AAB8-6EA3-9987-3EDF8B10F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3916" y="410041"/>
            <a:ext cx="3225717" cy="94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30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4FCCF6-3A12-37D8-334F-868291ACC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OPATŘENÍ K ŘÍZENÍ incidentů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9387E8-978F-87A1-4A4C-4BB27A9E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520170"/>
            <a:ext cx="9641601" cy="2807610"/>
          </a:xfrm>
        </p:spPr>
        <p:txBody>
          <a:bodyPr>
            <a:normAutofit/>
          </a:bodyPr>
          <a:lstStyle/>
          <a:p>
            <a:pPr lvl="1" algn="just"/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Povinnost neprodleně oznamovat každý incident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který má závažný dopad na poskytování služeb dotčeného subjektu, i každou významnou kybernetickou hrozbu, kterou tyto subjekty zjistí, a která by mohla mít za následek významný incident,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1650638-AAB8-6EA3-9987-3EDF8B10F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3916" y="410041"/>
            <a:ext cx="3225717" cy="94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327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Fialová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bvo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vo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Obvod</Template>
  <TotalTime>208</TotalTime>
  <Words>823</Words>
  <Application>Microsoft Office PowerPoint</Application>
  <PresentationFormat>Širokoúhlá obrazovka</PresentationFormat>
  <Paragraphs>70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Poppins</vt:lpstr>
      <vt:lpstr>Tw Cen MT</vt:lpstr>
      <vt:lpstr>Verdana</vt:lpstr>
      <vt:lpstr>Obvod</vt:lpstr>
      <vt:lpstr>Prezentace aplikace PowerPoint</vt:lpstr>
      <vt:lpstr>Co představuje směrnice NIS 2?</vt:lpstr>
      <vt:lpstr>Na která odvětví a typy subjektů se NIS 2 vztahuje</vt:lpstr>
      <vt:lpstr>Prezentace aplikace PowerPoint</vt:lpstr>
      <vt:lpstr>Kritérium velikosti subjektu</vt:lpstr>
      <vt:lpstr>tisíce nově regulovaných subjektů!!!!!!!!!!!!!!</vt:lpstr>
      <vt:lpstr>Jaké povinnosti vám nově vzniknou?</vt:lpstr>
      <vt:lpstr>OPATŘENÍ K ŘÍZENÍ RIZIK</vt:lpstr>
      <vt:lpstr>OPATŘENÍ K ŘÍZENÍ incidentů</vt:lpstr>
      <vt:lpstr>Přímá odpovědnost</vt:lpstr>
      <vt:lpstr>Jak je potřeba se připravit?</vt:lpstr>
      <vt:lpstr>SANKCE A ODPOVĚDNOST</vt:lpstr>
      <vt:lpstr>Kdy můžeme takto zásadní změny očekávat? 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Směrnice NIS 2</dc:title>
  <dc:creator>Pospíšil Matyáš</dc:creator>
  <cp:lastModifiedBy>TOMAN Simon</cp:lastModifiedBy>
  <cp:revision>4</cp:revision>
  <dcterms:created xsi:type="dcterms:W3CDTF">2022-06-15T21:22:37Z</dcterms:created>
  <dcterms:modified xsi:type="dcterms:W3CDTF">2022-06-16T09:18:48Z</dcterms:modified>
</cp:coreProperties>
</file>