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322" r:id="rId3"/>
    <p:sldId id="323" r:id="rId4"/>
    <p:sldId id="324" r:id="rId5"/>
    <p:sldId id="319" r:id="rId6"/>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kub Rejzek" initials="J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47400A-D58B-41F7-9A21-CF93CB7B8683}" v="3" dt="2022-06-15T17:11:01.206"/>
  </p1510:revLst>
</p1510:revInfo>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220" autoAdjust="0"/>
    <p:restoredTop sz="86643" autoAdjust="0"/>
  </p:normalViewPr>
  <p:slideViewPr>
    <p:cSldViewPr snapToGrid="0">
      <p:cViewPr varScale="1">
        <p:scale>
          <a:sx n="71" d="100"/>
          <a:sy n="71" d="100"/>
        </p:scale>
        <p:origin x="576"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F2AE33-AE79-4E7A-9B58-7A56E56B260F}" type="datetimeFigureOut">
              <a:rPr lang="cs-CZ" smtClean="0"/>
              <a:t>16.06.2022</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654717-F7C4-4472-9A70-AFF9B0E37AC3}" type="slidenum">
              <a:rPr lang="cs-CZ" smtClean="0"/>
              <a:t>‹#›</a:t>
            </a:fld>
            <a:endParaRPr lang="cs-CZ"/>
          </a:p>
        </p:txBody>
      </p:sp>
    </p:spTree>
    <p:extLst>
      <p:ext uri="{BB962C8B-B14F-4D97-AF65-F5344CB8AC3E}">
        <p14:creationId xmlns:p14="http://schemas.microsoft.com/office/powerpoint/2010/main" val="13024703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psp.cz/sqw/text/historie.sqw?o=8&amp;T=1084"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s://www.vnictp.cz/nahrada-za-rodna-cisla-pro-soukromy-sektor-4#overlay-context=prenositelnost-sluzby-pristupu-k-internetu-doplneni-argumentace" TargetMode="Externa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psp.cz/sqw/text/historie.sqw?o=8&amp;T=1084"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s://www.vnictp.cz/nahrada-za-rodna-cisla-pro-soukromy-sektor-4#overlay-context=prenositelnost-sluzby-pristupu-k-internetu-doplneni-argumentace"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93654717-F7C4-4472-9A70-AFF9B0E37AC3}" type="slidenum">
              <a:rPr lang="cs-CZ" smtClean="0"/>
              <a:t>1</a:t>
            </a:fld>
            <a:endParaRPr lang="cs-CZ"/>
          </a:p>
        </p:txBody>
      </p:sp>
    </p:spTree>
    <p:extLst>
      <p:ext uri="{BB962C8B-B14F-4D97-AF65-F5344CB8AC3E}">
        <p14:creationId xmlns:p14="http://schemas.microsoft.com/office/powerpoint/2010/main" val="15310328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b="0" i="0" dirty="0">
                <a:solidFill>
                  <a:srgbClr val="615E5A"/>
                </a:solidFill>
                <a:effectLst/>
                <a:latin typeface="Open Sans" panose="020B0606030504020204" pitchFamily="34" charset="0"/>
              </a:rPr>
              <a:t>Ve spojení s čerstvě Sněmovnou schválenou transpoziční novelou jsme se rozhodli věnovat část pravidelné měsíční zprávy právě této nové normě. </a:t>
            </a:r>
          </a:p>
          <a:p>
            <a:pPr algn="just"/>
            <a:r>
              <a:rPr lang="cs-CZ" b="0" i="0" dirty="0">
                <a:solidFill>
                  <a:srgbClr val="615E5A"/>
                </a:solidFill>
                <a:effectLst/>
                <a:latin typeface="Open Sans" panose="020B0606030504020204" pitchFamily="34" charset="0"/>
              </a:rPr>
              <a:t>Zákon připravovalo MPO jako čistou transpozici Evropského telekomunikačního kodexu. Ačkoliv jsme se snažili v různých fázích připomínkového řízení uplatnit návrhy k usnadnění výstavby, MPO kvůli hladkému průběhu legislativního procesu nechtělo v žádném případě vstupovat s novými věcmi. Nezbylo nežli připravovat příslušné pozměňovací návrhy formou poslanecké iniciativy. </a:t>
            </a:r>
          </a:p>
          <a:p>
            <a:pPr algn="just"/>
            <a:r>
              <a:rPr lang="cs-CZ" b="0" i="0" dirty="0">
                <a:solidFill>
                  <a:srgbClr val="615E5A"/>
                </a:solidFill>
                <a:effectLst/>
                <a:latin typeface="Open Sans" panose="020B0606030504020204" pitchFamily="34" charset="0"/>
              </a:rPr>
              <a:t>Podařilo se nám prosadit do textu Zákona, který právě jde do Senátu, téměř všechny PN, které jsme se pokoušeli prosadit s Martinem Kupkou v novele 416/2009Sb. Tenkrát je Sněmovna odmítla kvůli negativnímu stanovisku MD ČR. </a:t>
            </a:r>
          </a:p>
          <a:p>
            <a:pPr algn="just"/>
            <a:r>
              <a:rPr lang="cs-CZ" b="0" i="0" dirty="0">
                <a:solidFill>
                  <a:srgbClr val="615E5A"/>
                </a:solidFill>
                <a:effectLst/>
                <a:latin typeface="Open Sans" panose="020B0606030504020204" pitchFamily="34" charset="0"/>
              </a:rPr>
              <a:t>Jde zejména o možnost výstavby podél pozemních komunikací, zjednodušení získání povolení ke zvláštnímu užívání komunikací, změna statusu </a:t>
            </a:r>
            <a:r>
              <a:rPr lang="cs-CZ" b="0" i="0" dirty="0" err="1">
                <a:solidFill>
                  <a:srgbClr val="615E5A"/>
                </a:solidFill>
                <a:effectLst/>
                <a:latin typeface="Open Sans" panose="020B0606030504020204" pitchFamily="34" charset="0"/>
              </a:rPr>
              <a:t>kabelovodu</a:t>
            </a:r>
            <a:r>
              <a:rPr lang="cs-CZ" b="0" i="0" dirty="0">
                <a:solidFill>
                  <a:srgbClr val="615E5A"/>
                </a:solidFill>
                <a:effectLst/>
                <a:latin typeface="Open Sans" panose="020B0606030504020204" pitchFamily="34" charset="0"/>
              </a:rPr>
              <a:t> a s tím související možnost jej umisťovat jako součást stavby, zejména PK. Nejdůležitější je návrh, vycházející ze společné aktivity VNICTP a </a:t>
            </a:r>
            <a:r>
              <a:rPr lang="cs-CZ" b="0" i="0" dirty="0" err="1">
                <a:solidFill>
                  <a:srgbClr val="615E5A"/>
                </a:solidFill>
                <a:effectLst/>
                <a:latin typeface="Open Sans" panose="020B0606030504020204" pitchFamily="34" charset="0"/>
              </a:rPr>
              <a:t>ČAEKu</a:t>
            </a:r>
            <a:r>
              <a:rPr lang="cs-CZ" b="0" i="0" dirty="0">
                <a:solidFill>
                  <a:srgbClr val="615E5A"/>
                </a:solidFill>
                <a:effectLst/>
                <a:latin typeface="Open Sans" panose="020B0606030504020204" pitchFamily="34" charset="0"/>
              </a:rPr>
              <a:t>, který zavádí zvláštní postup stanovení výše služebností pro pozemky náležející státu nebo jeho příspěvkových organizací / správců. Nově budou muset takoví správci vždy akceptovat umístění stavby za cenu určenou znalcem, neboť nárok na vznik břemene je ze zákona (univerzální břemeno). VNICTP původně navrhoval stanovit pevnou cenu pro stát, ČAEK univerzální věcné břemeno pro všechny - z jednání postupně vznikl tento návrh, který nakonec ministerstva akceptovala. Texty tisku 1084 </a:t>
            </a:r>
            <a:r>
              <a:rPr lang="cs-CZ" b="0" i="0" u="sng" dirty="0" err="1">
                <a:solidFill>
                  <a:srgbClr val="93184D"/>
                </a:solidFill>
                <a:effectLst/>
                <a:latin typeface="Open Sans" panose="020B0606030504020204" pitchFamily="34" charset="0"/>
                <a:hlinkClick r:id="rId3"/>
              </a:rPr>
              <a:t>neleznete</a:t>
            </a:r>
            <a:r>
              <a:rPr lang="cs-CZ" b="0" i="0" u="sng" dirty="0">
                <a:solidFill>
                  <a:srgbClr val="93184D"/>
                </a:solidFill>
                <a:effectLst/>
                <a:latin typeface="Open Sans" panose="020B0606030504020204" pitchFamily="34" charset="0"/>
                <a:hlinkClick r:id="rId3"/>
              </a:rPr>
              <a:t> zde.</a:t>
            </a:r>
            <a:endParaRPr lang="cs-CZ" b="0" i="0" dirty="0">
              <a:solidFill>
                <a:srgbClr val="615E5A"/>
              </a:solidFill>
              <a:effectLst/>
              <a:latin typeface="Open Sans" panose="020B0606030504020204" pitchFamily="34" charset="0"/>
            </a:endParaRPr>
          </a:p>
          <a:p>
            <a:pPr algn="just"/>
            <a:r>
              <a:rPr lang="cs-CZ" b="0" i="0" dirty="0">
                <a:solidFill>
                  <a:srgbClr val="615E5A"/>
                </a:solidFill>
                <a:effectLst/>
                <a:latin typeface="Open Sans" panose="020B0606030504020204" pitchFamily="34" charset="0"/>
              </a:rPr>
              <a:t>Na původním textu bylo hodně co odpracovávat, některé návrhy ČTÚ například výslovně udělovali oprávnění vstupu na cizí nemovitosti už i v při úkonech předcházejících kontrolnímu řízení, Tohle i díky našemu PN neprošlo. Návrh zákona také zavádí veřejně dostupnou databázi licencovaných spojů, kde jsme nedokázali věc odvrátit. Kontroverzní je návrh poslance Pávka, který dává ČTÚ pravomoc rozhodnout o povinnosti strpět přípojku </a:t>
            </a:r>
            <a:r>
              <a:rPr lang="cs-CZ" b="0" i="0" dirty="0" err="1">
                <a:solidFill>
                  <a:srgbClr val="615E5A"/>
                </a:solidFill>
                <a:effectLst/>
                <a:latin typeface="Open Sans" panose="020B0606030504020204" pitchFamily="34" charset="0"/>
              </a:rPr>
              <a:t>elkom</a:t>
            </a:r>
            <a:r>
              <a:rPr lang="cs-CZ" b="0" i="0" dirty="0">
                <a:solidFill>
                  <a:srgbClr val="615E5A"/>
                </a:solidFill>
                <a:effectLst/>
                <a:latin typeface="Open Sans" panose="020B0606030504020204" pitchFamily="34" charset="0"/>
              </a:rPr>
              <a:t> v cizích nemovitostech, je-li zde prokazatelný zájem o zřízení služby. §104 odst. 16. V minulé úpravě rozhodoval místně příslušný Stavební úřad a ČTÚ byl pouhým účastníkem řízení. Nově spory bude za poplatek 1000 korun řešit ČTÚ: </a:t>
            </a:r>
          </a:p>
          <a:p>
            <a:pPr algn="just"/>
            <a:r>
              <a:rPr lang="cs-CZ" b="0" i="0" dirty="0">
                <a:solidFill>
                  <a:srgbClr val="615E5A"/>
                </a:solidFill>
                <a:effectLst/>
                <a:latin typeface="Open Sans" panose="020B0606030504020204" pitchFamily="34" charset="0"/>
              </a:rPr>
              <a:t>V § 104, odstavci 16 se před písmeno a) doplňují na konec věty čárka a slova: „nebo podnikateli zajištující veřejnou komunikační síť, o jehož služby prokazatelně projevil zájem uživatel tohoto domu, bytu nebo nebytového prostoru“, poslední věta odstavce 16 se vypouští a nahrazuje novou větou následujícího znění: „Dojde-li mezi vlastníkem domu, bytu nebo nebytového prostoru a uživatelem tohoto domu, bytu nebo nebytového prostoru, nebo podnikatelem zajištující veřejnou komunikační síť, o jehož služby prokazatelně projevil zájem uživatel tohoto domu, bytu nebo nebytového prostoru ke sporu o rozsahu práv a těchto povinností dle tohoto odstavce, rozhodne na návrh jedné ze stran sporu Úřad.“</a:t>
            </a:r>
          </a:p>
          <a:p>
            <a:pPr algn="just"/>
            <a:r>
              <a:rPr lang="cs-CZ" b="0" i="0" dirty="0">
                <a:solidFill>
                  <a:srgbClr val="615E5A"/>
                </a:solidFill>
                <a:effectLst/>
                <a:latin typeface="Open Sans" panose="020B0606030504020204" pitchFamily="34" charset="0"/>
              </a:rPr>
              <a:t>Dalším velmi důležitým aspektem je definitivní schválení posunutí konce možnosti užívání rodných čísel pro soukromoprávní účely. Máme do roku 2024 čas na přípravu nového řešení, </a:t>
            </a:r>
            <a:r>
              <a:rPr lang="cs-CZ" b="0" i="0" u="sng" dirty="0">
                <a:solidFill>
                  <a:srgbClr val="93184D"/>
                </a:solidFill>
                <a:effectLst/>
                <a:latin typeface="Open Sans" panose="020B0606030504020204" pitchFamily="34" charset="0"/>
                <a:hlinkClick r:id="rId4"/>
              </a:rPr>
              <a:t>o kterém průběžně jednáme s kolegy z HKČR. </a:t>
            </a:r>
            <a:endParaRPr lang="cs-CZ" b="0" i="0" dirty="0">
              <a:solidFill>
                <a:srgbClr val="615E5A"/>
              </a:solidFill>
              <a:effectLst/>
              <a:latin typeface="Open Sans" panose="020B0606030504020204" pitchFamily="34" charset="0"/>
            </a:endParaRPr>
          </a:p>
          <a:p>
            <a:pPr algn="just"/>
            <a:r>
              <a:rPr lang="cs-CZ" b="0" i="0" dirty="0">
                <a:solidFill>
                  <a:srgbClr val="615E5A"/>
                </a:solidFill>
                <a:effectLst/>
                <a:latin typeface="Open Sans" panose="020B0606030504020204" pitchFamily="34" charset="0"/>
              </a:rPr>
              <a:t> </a:t>
            </a:r>
          </a:p>
          <a:p>
            <a:endParaRPr lang="cs-CZ" b="0" i="0" u="none" strike="noStrike" baseline="30000" dirty="0">
              <a:solidFill>
                <a:srgbClr val="6B4BA1"/>
              </a:solidFill>
              <a:effectLst/>
              <a:latin typeface="inherit"/>
            </a:endParaRPr>
          </a:p>
        </p:txBody>
      </p:sp>
      <p:sp>
        <p:nvSpPr>
          <p:cNvPr id="4" name="Zástupný symbol pro číslo snímku 3"/>
          <p:cNvSpPr>
            <a:spLocks noGrp="1"/>
          </p:cNvSpPr>
          <p:nvPr>
            <p:ph type="sldNum" sz="quarter" idx="10"/>
          </p:nvPr>
        </p:nvSpPr>
        <p:spPr/>
        <p:txBody>
          <a:bodyPr/>
          <a:lstStyle/>
          <a:p>
            <a:fld id="{93654717-F7C4-4472-9A70-AFF9B0E37AC3}" type="slidenum">
              <a:rPr lang="cs-CZ" smtClean="0"/>
              <a:t>2</a:t>
            </a:fld>
            <a:endParaRPr lang="cs-CZ"/>
          </a:p>
        </p:txBody>
      </p:sp>
    </p:spTree>
    <p:extLst>
      <p:ext uri="{BB962C8B-B14F-4D97-AF65-F5344CB8AC3E}">
        <p14:creationId xmlns:p14="http://schemas.microsoft.com/office/powerpoint/2010/main" val="3623677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b="0" i="0" dirty="0">
                <a:solidFill>
                  <a:srgbClr val="615E5A"/>
                </a:solidFill>
                <a:effectLst/>
                <a:latin typeface="Open Sans" panose="020B0606030504020204" pitchFamily="34" charset="0"/>
              </a:rPr>
              <a:t>Ve spojení s čerstvě Sněmovnou schválenou transpoziční novelou jsme se rozhodli věnovat část pravidelné měsíční zprávy právě této nové normě. </a:t>
            </a:r>
          </a:p>
          <a:p>
            <a:pPr algn="just"/>
            <a:r>
              <a:rPr lang="cs-CZ" b="0" i="0" dirty="0">
                <a:solidFill>
                  <a:srgbClr val="615E5A"/>
                </a:solidFill>
                <a:effectLst/>
                <a:latin typeface="Open Sans" panose="020B0606030504020204" pitchFamily="34" charset="0"/>
              </a:rPr>
              <a:t>Zákon připravovalo MPO jako čistou transpozici Evropského telekomunikačního kodexu. Ačkoliv jsme se snažili v různých fázích připomínkového řízení uplatnit návrhy k usnadnění výstavby, MPO kvůli hladkému průběhu legislativního procesu nechtělo v žádném případě vstupovat s novými věcmi. Nezbylo nežli připravovat příslušné pozměňovací návrhy formou poslanecké iniciativy. </a:t>
            </a:r>
          </a:p>
          <a:p>
            <a:pPr algn="just"/>
            <a:r>
              <a:rPr lang="cs-CZ" b="0" i="0" dirty="0">
                <a:solidFill>
                  <a:srgbClr val="615E5A"/>
                </a:solidFill>
                <a:effectLst/>
                <a:latin typeface="Open Sans" panose="020B0606030504020204" pitchFamily="34" charset="0"/>
              </a:rPr>
              <a:t>Podařilo se nám prosadit do textu Zákona, který právě jde do Senátu, téměř všechny PN, které jsme se pokoušeli prosadit s Martinem Kupkou v novele 416/2009Sb. Tenkrát je Sněmovna odmítla kvůli negativnímu stanovisku MD ČR. </a:t>
            </a:r>
          </a:p>
          <a:p>
            <a:pPr algn="just"/>
            <a:r>
              <a:rPr lang="cs-CZ" b="0" i="0" dirty="0">
                <a:solidFill>
                  <a:srgbClr val="615E5A"/>
                </a:solidFill>
                <a:effectLst/>
                <a:latin typeface="Open Sans" panose="020B0606030504020204" pitchFamily="34" charset="0"/>
              </a:rPr>
              <a:t>Jde zejména o možnost výstavby podél pozemních komunikací, zjednodušení získání povolení ke zvláštnímu užívání komunikací, změna statusu </a:t>
            </a:r>
            <a:r>
              <a:rPr lang="cs-CZ" b="0" i="0" dirty="0" err="1">
                <a:solidFill>
                  <a:srgbClr val="615E5A"/>
                </a:solidFill>
                <a:effectLst/>
                <a:latin typeface="Open Sans" panose="020B0606030504020204" pitchFamily="34" charset="0"/>
              </a:rPr>
              <a:t>kabelovodu</a:t>
            </a:r>
            <a:r>
              <a:rPr lang="cs-CZ" b="0" i="0" dirty="0">
                <a:solidFill>
                  <a:srgbClr val="615E5A"/>
                </a:solidFill>
                <a:effectLst/>
                <a:latin typeface="Open Sans" panose="020B0606030504020204" pitchFamily="34" charset="0"/>
              </a:rPr>
              <a:t> a s tím související možnost jej umisťovat jako součást stavby, zejména PK. Nejdůležitější je návrh, vycházející ze společné aktivity VNICTP a </a:t>
            </a:r>
            <a:r>
              <a:rPr lang="cs-CZ" b="0" i="0" dirty="0" err="1">
                <a:solidFill>
                  <a:srgbClr val="615E5A"/>
                </a:solidFill>
                <a:effectLst/>
                <a:latin typeface="Open Sans" panose="020B0606030504020204" pitchFamily="34" charset="0"/>
              </a:rPr>
              <a:t>ČAEKu</a:t>
            </a:r>
            <a:r>
              <a:rPr lang="cs-CZ" b="0" i="0" dirty="0">
                <a:solidFill>
                  <a:srgbClr val="615E5A"/>
                </a:solidFill>
                <a:effectLst/>
                <a:latin typeface="Open Sans" panose="020B0606030504020204" pitchFamily="34" charset="0"/>
              </a:rPr>
              <a:t>, který zavádí zvláštní postup stanovení výše služebností pro pozemky náležející státu nebo jeho příspěvkových organizací / správců. Nově budou muset takoví správci vždy akceptovat umístění stavby za cenu určenou znalcem, neboť nárok na vznik břemene je ze zákona (univerzální břemeno). VNICTP původně navrhoval stanovit pevnou cenu pro stát, ČAEK univerzální věcné břemeno pro všechny - z jednání postupně vznikl tento návrh, který nakonec ministerstva akceptovala. Texty tisku 1084 </a:t>
            </a:r>
            <a:r>
              <a:rPr lang="cs-CZ" b="0" i="0" u="sng" dirty="0" err="1">
                <a:solidFill>
                  <a:srgbClr val="93184D"/>
                </a:solidFill>
                <a:effectLst/>
                <a:latin typeface="Open Sans" panose="020B0606030504020204" pitchFamily="34" charset="0"/>
                <a:hlinkClick r:id="rId3"/>
              </a:rPr>
              <a:t>neleznete</a:t>
            </a:r>
            <a:r>
              <a:rPr lang="cs-CZ" b="0" i="0" u="sng" dirty="0">
                <a:solidFill>
                  <a:srgbClr val="93184D"/>
                </a:solidFill>
                <a:effectLst/>
                <a:latin typeface="Open Sans" panose="020B0606030504020204" pitchFamily="34" charset="0"/>
                <a:hlinkClick r:id="rId3"/>
              </a:rPr>
              <a:t> zde.</a:t>
            </a:r>
            <a:endParaRPr lang="cs-CZ" b="0" i="0" dirty="0">
              <a:solidFill>
                <a:srgbClr val="615E5A"/>
              </a:solidFill>
              <a:effectLst/>
              <a:latin typeface="Open Sans" panose="020B0606030504020204" pitchFamily="34" charset="0"/>
            </a:endParaRPr>
          </a:p>
          <a:p>
            <a:pPr algn="just"/>
            <a:r>
              <a:rPr lang="cs-CZ" b="0" i="0" dirty="0">
                <a:solidFill>
                  <a:srgbClr val="615E5A"/>
                </a:solidFill>
                <a:effectLst/>
                <a:latin typeface="Open Sans" panose="020B0606030504020204" pitchFamily="34" charset="0"/>
              </a:rPr>
              <a:t>Na původním textu bylo hodně co odpracovávat, některé návrhy ČTÚ například výslovně udělovali oprávnění vstupu na cizí nemovitosti už i v při úkonech předcházejících kontrolnímu řízení, Tohle i díky našemu PN neprošlo. Návrh zákona také zavádí veřejně dostupnou databázi licencovaných spojů, kde jsme nedokázali věc odvrátit. Kontroverzní je návrh poslance Pávka, který dává ČTÚ pravomoc rozhodnout o povinnosti strpět přípojku </a:t>
            </a:r>
            <a:r>
              <a:rPr lang="cs-CZ" b="0" i="0" dirty="0" err="1">
                <a:solidFill>
                  <a:srgbClr val="615E5A"/>
                </a:solidFill>
                <a:effectLst/>
                <a:latin typeface="Open Sans" panose="020B0606030504020204" pitchFamily="34" charset="0"/>
              </a:rPr>
              <a:t>elkom</a:t>
            </a:r>
            <a:r>
              <a:rPr lang="cs-CZ" b="0" i="0" dirty="0">
                <a:solidFill>
                  <a:srgbClr val="615E5A"/>
                </a:solidFill>
                <a:effectLst/>
                <a:latin typeface="Open Sans" panose="020B0606030504020204" pitchFamily="34" charset="0"/>
              </a:rPr>
              <a:t> v cizích nemovitostech, je-li zde prokazatelný zájem o zřízení služby. §104 odst. 16. V minulé úpravě rozhodoval místně příslušný Stavební úřad a ČTÚ byl pouhým účastníkem řízení. Nově spory bude za poplatek 1000 korun řešit ČTÚ: </a:t>
            </a:r>
          </a:p>
          <a:p>
            <a:pPr algn="just"/>
            <a:r>
              <a:rPr lang="cs-CZ" b="0" i="0" dirty="0">
                <a:solidFill>
                  <a:srgbClr val="615E5A"/>
                </a:solidFill>
                <a:effectLst/>
                <a:latin typeface="Open Sans" panose="020B0606030504020204" pitchFamily="34" charset="0"/>
              </a:rPr>
              <a:t>V § 104, odstavci 16 se před písmeno a) doplňují na konec věty čárka a slova: „nebo podnikateli zajištující veřejnou komunikační síť, o jehož služby prokazatelně projevil zájem uživatel tohoto domu, bytu nebo nebytového prostoru“, poslední věta odstavce 16 se vypouští a nahrazuje novou větou následujícího znění: „Dojde-li mezi vlastníkem domu, bytu nebo nebytového prostoru a uživatelem tohoto domu, bytu nebo nebytového prostoru, nebo podnikatelem zajištující veřejnou komunikační síť, o jehož služby prokazatelně projevil zájem uživatel tohoto domu, bytu nebo nebytového prostoru ke sporu o rozsahu práv a těchto povinností dle tohoto odstavce, rozhodne na návrh jedné ze stran sporu Úřad.“</a:t>
            </a:r>
          </a:p>
          <a:p>
            <a:pPr algn="just"/>
            <a:r>
              <a:rPr lang="cs-CZ" b="0" i="0" dirty="0">
                <a:solidFill>
                  <a:srgbClr val="615E5A"/>
                </a:solidFill>
                <a:effectLst/>
                <a:latin typeface="Open Sans" panose="020B0606030504020204" pitchFamily="34" charset="0"/>
              </a:rPr>
              <a:t>Dalším velmi důležitým aspektem je definitivní schválení posunutí konce možnosti užívání rodných čísel pro soukromoprávní účely. Máme do roku 2024 čas na přípravu nového řešení, </a:t>
            </a:r>
            <a:r>
              <a:rPr lang="cs-CZ" b="0" i="0" u="sng" dirty="0">
                <a:solidFill>
                  <a:srgbClr val="93184D"/>
                </a:solidFill>
                <a:effectLst/>
                <a:latin typeface="Open Sans" panose="020B0606030504020204" pitchFamily="34" charset="0"/>
                <a:hlinkClick r:id="rId4"/>
              </a:rPr>
              <a:t>o kterém průběžně jednáme s kolegy z HKČR. </a:t>
            </a:r>
            <a:endParaRPr lang="cs-CZ" b="0" i="0" dirty="0">
              <a:solidFill>
                <a:srgbClr val="615E5A"/>
              </a:solidFill>
              <a:effectLst/>
              <a:latin typeface="Open Sans" panose="020B0606030504020204" pitchFamily="34" charset="0"/>
            </a:endParaRPr>
          </a:p>
          <a:p>
            <a:pPr algn="just"/>
            <a:r>
              <a:rPr lang="cs-CZ" b="0" i="0" dirty="0">
                <a:solidFill>
                  <a:srgbClr val="615E5A"/>
                </a:solidFill>
                <a:effectLst/>
                <a:latin typeface="Open Sans" panose="020B0606030504020204" pitchFamily="34" charset="0"/>
              </a:rPr>
              <a:t> </a:t>
            </a:r>
          </a:p>
          <a:p>
            <a:endParaRPr lang="cs-CZ" b="0" i="0" u="none" strike="noStrike" baseline="30000" dirty="0">
              <a:solidFill>
                <a:srgbClr val="6B4BA1"/>
              </a:solidFill>
              <a:effectLst/>
              <a:latin typeface="inherit"/>
            </a:endParaRPr>
          </a:p>
        </p:txBody>
      </p:sp>
      <p:sp>
        <p:nvSpPr>
          <p:cNvPr id="4" name="Zástupný symbol pro číslo snímku 3"/>
          <p:cNvSpPr>
            <a:spLocks noGrp="1"/>
          </p:cNvSpPr>
          <p:nvPr>
            <p:ph type="sldNum" sz="quarter" idx="10"/>
          </p:nvPr>
        </p:nvSpPr>
        <p:spPr/>
        <p:txBody>
          <a:bodyPr/>
          <a:lstStyle/>
          <a:p>
            <a:fld id="{93654717-F7C4-4472-9A70-AFF9B0E37AC3}" type="slidenum">
              <a:rPr lang="cs-CZ" smtClean="0"/>
              <a:t>3</a:t>
            </a:fld>
            <a:endParaRPr lang="cs-CZ"/>
          </a:p>
        </p:txBody>
      </p:sp>
    </p:spTree>
    <p:extLst>
      <p:ext uri="{BB962C8B-B14F-4D97-AF65-F5344CB8AC3E}">
        <p14:creationId xmlns:p14="http://schemas.microsoft.com/office/powerpoint/2010/main" val="22834232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b="0" i="0" u="none" strike="noStrike" baseline="30000" dirty="0">
              <a:solidFill>
                <a:srgbClr val="6B4BA1"/>
              </a:solidFill>
              <a:effectLst/>
              <a:latin typeface="inherit"/>
            </a:endParaRPr>
          </a:p>
        </p:txBody>
      </p:sp>
      <p:sp>
        <p:nvSpPr>
          <p:cNvPr id="4" name="Zástupný symbol pro číslo snímku 3"/>
          <p:cNvSpPr>
            <a:spLocks noGrp="1"/>
          </p:cNvSpPr>
          <p:nvPr>
            <p:ph type="sldNum" sz="quarter" idx="10"/>
          </p:nvPr>
        </p:nvSpPr>
        <p:spPr/>
        <p:txBody>
          <a:bodyPr/>
          <a:lstStyle/>
          <a:p>
            <a:fld id="{93654717-F7C4-4472-9A70-AFF9B0E37AC3}" type="slidenum">
              <a:rPr lang="cs-CZ" smtClean="0"/>
              <a:t>4</a:t>
            </a:fld>
            <a:endParaRPr lang="cs-CZ"/>
          </a:p>
        </p:txBody>
      </p:sp>
    </p:spTree>
    <p:extLst>
      <p:ext uri="{BB962C8B-B14F-4D97-AF65-F5344CB8AC3E}">
        <p14:creationId xmlns:p14="http://schemas.microsoft.com/office/powerpoint/2010/main" val="1635576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93654717-F7C4-4472-9A70-AFF9B0E37AC3}" type="slidenum">
              <a:rPr lang="cs-CZ" smtClean="0"/>
              <a:t>5</a:t>
            </a:fld>
            <a:endParaRPr lang="cs-CZ"/>
          </a:p>
        </p:txBody>
      </p:sp>
    </p:spTree>
    <p:extLst>
      <p:ext uri="{BB962C8B-B14F-4D97-AF65-F5344CB8AC3E}">
        <p14:creationId xmlns:p14="http://schemas.microsoft.com/office/powerpoint/2010/main" val="1957451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p>
        </p:txBody>
      </p:sp>
      <p:sp>
        <p:nvSpPr>
          <p:cNvPr id="4" name="Zástupný symbol pro datum 3"/>
          <p:cNvSpPr>
            <a:spLocks noGrp="1"/>
          </p:cNvSpPr>
          <p:nvPr>
            <p:ph type="dt" sz="half" idx="10"/>
          </p:nvPr>
        </p:nvSpPr>
        <p:spPr/>
        <p:txBody>
          <a:bodyPr/>
          <a:lstStyle/>
          <a:p>
            <a:fld id="{585658EF-F809-4388-B7BC-09647C4E90AA}" type="datetimeFigureOut">
              <a:rPr lang="cs-CZ" smtClean="0"/>
              <a:t>16.06.2022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A1A64EC-1A0E-448A-B719-7B19D939034D}" type="slidenum">
              <a:rPr lang="cs-CZ" smtClean="0"/>
              <a:t>‹#›</a:t>
            </a:fld>
            <a:endParaRPr lang="cs-CZ"/>
          </a:p>
        </p:txBody>
      </p:sp>
    </p:spTree>
    <p:extLst>
      <p:ext uri="{BB962C8B-B14F-4D97-AF65-F5344CB8AC3E}">
        <p14:creationId xmlns:p14="http://schemas.microsoft.com/office/powerpoint/2010/main" val="2866832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85658EF-F809-4388-B7BC-09647C4E90AA}" type="datetimeFigureOut">
              <a:rPr lang="cs-CZ" smtClean="0"/>
              <a:t>16.06.2022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A1A64EC-1A0E-448A-B719-7B19D939034D}" type="slidenum">
              <a:rPr lang="cs-CZ" smtClean="0"/>
              <a:t>‹#›</a:t>
            </a:fld>
            <a:endParaRPr lang="cs-CZ"/>
          </a:p>
        </p:txBody>
      </p:sp>
    </p:spTree>
    <p:extLst>
      <p:ext uri="{BB962C8B-B14F-4D97-AF65-F5344CB8AC3E}">
        <p14:creationId xmlns:p14="http://schemas.microsoft.com/office/powerpoint/2010/main" val="3598570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85658EF-F809-4388-B7BC-09647C4E90AA}" type="datetimeFigureOut">
              <a:rPr lang="cs-CZ" smtClean="0"/>
              <a:t>16.06.2022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A1A64EC-1A0E-448A-B719-7B19D939034D}" type="slidenum">
              <a:rPr lang="cs-CZ" smtClean="0"/>
              <a:t>‹#›</a:t>
            </a:fld>
            <a:endParaRPr lang="cs-CZ"/>
          </a:p>
        </p:txBody>
      </p:sp>
    </p:spTree>
    <p:extLst>
      <p:ext uri="{BB962C8B-B14F-4D97-AF65-F5344CB8AC3E}">
        <p14:creationId xmlns:p14="http://schemas.microsoft.com/office/powerpoint/2010/main" val="3815811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85658EF-F809-4388-B7BC-09647C4E90AA}" type="datetimeFigureOut">
              <a:rPr lang="cs-CZ" smtClean="0"/>
              <a:t>16.06.2022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A1A64EC-1A0E-448A-B719-7B19D939034D}" type="slidenum">
              <a:rPr lang="cs-CZ" smtClean="0"/>
              <a:t>‹#›</a:t>
            </a:fld>
            <a:endParaRPr lang="cs-CZ"/>
          </a:p>
        </p:txBody>
      </p:sp>
    </p:spTree>
    <p:extLst>
      <p:ext uri="{BB962C8B-B14F-4D97-AF65-F5344CB8AC3E}">
        <p14:creationId xmlns:p14="http://schemas.microsoft.com/office/powerpoint/2010/main" val="2276019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585658EF-F809-4388-B7BC-09647C4E90AA}" type="datetimeFigureOut">
              <a:rPr lang="cs-CZ" smtClean="0"/>
              <a:t>16.06.2022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A1A64EC-1A0E-448A-B719-7B19D939034D}" type="slidenum">
              <a:rPr lang="cs-CZ" smtClean="0"/>
              <a:t>‹#›</a:t>
            </a:fld>
            <a:endParaRPr lang="cs-CZ"/>
          </a:p>
        </p:txBody>
      </p:sp>
    </p:spTree>
    <p:extLst>
      <p:ext uri="{BB962C8B-B14F-4D97-AF65-F5344CB8AC3E}">
        <p14:creationId xmlns:p14="http://schemas.microsoft.com/office/powerpoint/2010/main" val="2331581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585658EF-F809-4388-B7BC-09647C4E90AA}" type="datetimeFigureOut">
              <a:rPr lang="cs-CZ" smtClean="0"/>
              <a:t>16.06.2022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A1A64EC-1A0E-448A-B719-7B19D939034D}" type="slidenum">
              <a:rPr lang="cs-CZ" smtClean="0"/>
              <a:t>‹#›</a:t>
            </a:fld>
            <a:endParaRPr lang="cs-CZ"/>
          </a:p>
        </p:txBody>
      </p:sp>
    </p:spTree>
    <p:extLst>
      <p:ext uri="{BB962C8B-B14F-4D97-AF65-F5344CB8AC3E}">
        <p14:creationId xmlns:p14="http://schemas.microsoft.com/office/powerpoint/2010/main" val="4120085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585658EF-F809-4388-B7BC-09647C4E90AA}" type="datetimeFigureOut">
              <a:rPr lang="cs-CZ" smtClean="0"/>
              <a:t>16.06.2022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1A1A64EC-1A0E-448A-B719-7B19D939034D}" type="slidenum">
              <a:rPr lang="cs-CZ" smtClean="0"/>
              <a:t>‹#›</a:t>
            </a:fld>
            <a:endParaRPr lang="cs-CZ"/>
          </a:p>
        </p:txBody>
      </p:sp>
    </p:spTree>
    <p:extLst>
      <p:ext uri="{BB962C8B-B14F-4D97-AF65-F5344CB8AC3E}">
        <p14:creationId xmlns:p14="http://schemas.microsoft.com/office/powerpoint/2010/main" val="1078830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585658EF-F809-4388-B7BC-09647C4E90AA}" type="datetimeFigureOut">
              <a:rPr lang="cs-CZ" smtClean="0"/>
              <a:t>16.06.2022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1A1A64EC-1A0E-448A-B719-7B19D939034D}" type="slidenum">
              <a:rPr lang="cs-CZ" smtClean="0"/>
              <a:t>‹#›</a:t>
            </a:fld>
            <a:endParaRPr lang="cs-CZ"/>
          </a:p>
        </p:txBody>
      </p:sp>
    </p:spTree>
    <p:extLst>
      <p:ext uri="{BB962C8B-B14F-4D97-AF65-F5344CB8AC3E}">
        <p14:creationId xmlns:p14="http://schemas.microsoft.com/office/powerpoint/2010/main" val="2308917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585658EF-F809-4388-B7BC-09647C4E90AA}" type="datetimeFigureOut">
              <a:rPr lang="cs-CZ" smtClean="0"/>
              <a:t>16.06.2022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1A1A64EC-1A0E-448A-B719-7B19D939034D}" type="slidenum">
              <a:rPr lang="cs-CZ" smtClean="0"/>
              <a:t>‹#›</a:t>
            </a:fld>
            <a:endParaRPr lang="cs-CZ"/>
          </a:p>
        </p:txBody>
      </p:sp>
    </p:spTree>
    <p:extLst>
      <p:ext uri="{BB962C8B-B14F-4D97-AF65-F5344CB8AC3E}">
        <p14:creationId xmlns:p14="http://schemas.microsoft.com/office/powerpoint/2010/main" val="1193174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585658EF-F809-4388-B7BC-09647C4E90AA}" type="datetimeFigureOut">
              <a:rPr lang="cs-CZ" smtClean="0"/>
              <a:t>16.06.2022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A1A64EC-1A0E-448A-B719-7B19D939034D}" type="slidenum">
              <a:rPr lang="cs-CZ" smtClean="0"/>
              <a:t>‹#›</a:t>
            </a:fld>
            <a:endParaRPr lang="cs-CZ"/>
          </a:p>
        </p:txBody>
      </p:sp>
    </p:spTree>
    <p:extLst>
      <p:ext uri="{BB962C8B-B14F-4D97-AF65-F5344CB8AC3E}">
        <p14:creationId xmlns:p14="http://schemas.microsoft.com/office/powerpoint/2010/main" val="3986820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585658EF-F809-4388-B7BC-09647C4E90AA}" type="datetimeFigureOut">
              <a:rPr lang="cs-CZ" smtClean="0"/>
              <a:t>16.06.2022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A1A64EC-1A0E-448A-B719-7B19D939034D}" type="slidenum">
              <a:rPr lang="cs-CZ" smtClean="0"/>
              <a:t>‹#›</a:t>
            </a:fld>
            <a:endParaRPr lang="cs-CZ"/>
          </a:p>
        </p:txBody>
      </p:sp>
    </p:spTree>
    <p:extLst>
      <p:ext uri="{BB962C8B-B14F-4D97-AF65-F5344CB8AC3E}">
        <p14:creationId xmlns:p14="http://schemas.microsoft.com/office/powerpoint/2010/main" val="2874796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5658EF-F809-4388-B7BC-09647C4E90AA}" type="datetimeFigureOut">
              <a:rPr lang="cs-CZ" smtClean="0"/>
              <a:t>16.06.2022</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1A64EC-1A0E-448A-B719-7B19D939034D}" type="slidenum">
              <a:rPr lang="cs-CZ" smtClean="0"/>
              <a:t>‹#›</a:t>
            </a:fld>
            <a:endParaRPr lang="cs-CZ"/>
          </a:p>
        </p:txBody>
      </p:sp>
      <p:sp>
        <p:nvSpPr>
          <p:cNvPr id="7" name="TextovéPole 4"/>
          <p:cNvSpPr txBox="1"/>
          <p:nvPr userDrawn="1"/>
        </p:nvSpPr>
        <p:spPr>
          <a:xfrm>
            <a:off x="11913793" y="0"/>
            <a:ext cx="278207" cy="6895214"/>
          </a:xfrm>
          <a:prstGeom prst="rect">
            <a:avLst/>
          </a:prstGeom>
          <a:solidFill>
            <a:srgbClr val="FF0000"/>
          </a:solidFill>
        </p:spPr>
        <p:txBody>
          <a:bodyPr wrap="square" rtlCol="0">
            <a:spAutoFit/>
          </a:bodyPr>
          <a:lstStyle/>
          <a:p>
            <a:endParaRPr lang="cs-CZ" dirty="0"/>
          </a:p>
        </p:txBody>
      </p:sp>
    </p:spTree>
    <p:extLst>
      <p:ext uri="{BB962C8B-B14F-4D97-AF65-F5344CB8AC3E}">
        <p14:creationId xmlns:p14="http://schemas.microsoft.com/office/powerpoint/2010/main" val="2333135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8A94871E-96FC-4ADE-815B-41A636E34F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p:cNvSpPr>
            <a:spLocks noGrp="1"/>
          </p:cNvSpPr>
          <p:nvPr>
            <p:ph type="ctrTitle"/>
          </p:nvPr>
        </p:nvSpPr>
        <p:spPr>
          <a:xfrm>
            <a:off x="640080" y="320040"/>
            <a:ext cx="6692827" cy="3892669"/>
          </a:xfrm>
        </p:spPr>
        <p:txBody>
          <a:bodyPr>
            <a:normAutofit/>
          </a:bodyPr>
          <a:lstStyle/>
          <a:p>
            <a:pPr algn="l"/>
            <a:r>
              <a:rPr lang="cs-CZ" sz="6600"/>
              <a:t>26 GHz zkušenosti ze zahraničí </a:t>
            </a:r>
            <a:br>
              <a:rPr lang="cs-CZ" sz="6600"/>
            </a:br>
            <a:r>
              <a:rPr lang="cs-CZ" sz="6600"/>
              <a:t>video</a:t>
            </a:r>
          </a:p>
        </p:txBody>
      </p:sp>
      <p:sp>
        <p:nvSpPr>
          <p:cNvPr id="3" name="Podnadpis 2"/>
          <p:cNvSpPr>
            <a:spLocks noGrp="1"/>
          </p:cNvSpPr>
          <p:nvPr>
            <p:ph type="subTitle" idx="1"/>
          </p:nvPr>
        </p:nvSpPr>
        <p:spPr>
          <a:xfrm>
            <a:off x="640080" y="4631161"/>
            <a:ext cx="6692827" cy="1569486"/>
          </a:xfrm>
        </p:spPr>
        <p:txBody>
          <a:bodyPr>
            <a:normAutofit/>
          </a:bodyPr>
          <a:lstStyle/>
          <a:p>
            <a:pPr algn="l"/>
            <a:r>
              <a:rPr lang="cs-CZ" dirty="0"/>
              <a:t>						</a:t>
            </a:r>
          </a:p>
          <a:p>
            <a:pPr algn="l"/>
            <a:r>
              <a:rPr lang="cs-CZ" dirty="0"/>
              <a:t>Jakub Rejzek</a:t>
            </a:r>
          </a:p>
          <a:p>
            <a:pPr algn="l"/>
            <a:r>
              <a:rPr lang="cs-CZ" dirty="0"/>
              <a:t>						</a:t>
            </a:r>
          </a:p>
        </p:txBody>
      </p:sp>
      <p:sp>
        <p:nvSpPr>
          <p:cNvPr id="14"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562" y="4409267"/>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ovéPole 4"/>
          <p:cNvSpPr txBox="1"/>
          <p:nvPr/>
        </p:nvSpPr>
        <p:spPr>
          <a:xfrm>
            <a:off x="11924414" y="-37214"/>
            <a:ext cx="267586" cy="6895214"/>
          </a:xfrm>
          <a:prstGeom prst="rect">
            <a:avLst/>
          </a:prstGeom>
          <a:solidFill>
            <a:srgbClr val="993366"/>
          </a:solidFill>
        </p:spPr>
        <p:txBody>
          <a:bodyPr wrap="square" rtlCol="0">
            <a:spAutoFit/>
          </a:bodyPr>
          <a:lstStyle/>
          <a:p>
            <a:endParaRPr lang="cs-CZ" dirty="0"/>
          </a:p>
        </p:txBody>
      </p:sp>
      <p:pic>
        <p:nvPicPr>
          <p:cNvPr id="7" name="Obrázek 6"/>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93764" y="5988308"/>
            <a:ext cx="2038350" cy="762000"/>
          </a:xfrm>
          <a:prstGeom prst="rect">
            <a:avLst/>
          </a:prstGeom>
        </p:spPr>
      </p:pic>
    </p:spTree>
    <p:extLst>
      <p:ext uri="{BB962C8B-B14F-4D97-AF65-F5344CB8AC3E}">
        <p14:creationId xmlns:p14="http://schemas.microsoft.com/office/powerpoint/2010/main" val="2708772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466928" y="155643"/>
            <a:ext cx="11021438" cy="699853"/>
          </a:xfrm>
        </p:spPr>
        <p:txBody>
          <a:bodyPr>
            <a:noAutofit/>
          </a:bodyPr>
          <a:lstStyle/>
          <a:p>
            <a:r>
              <a:rPr lang="pl-PL" sz="4000" b="1" dirty="0"/>
              <a:t>Mezioperátorská synchronizace Stand Alone i NSAL</a:t>
            </a:r>
          </a:p>
        </p:txBody>
      </p:sp>
      <p:sp>
        <p:nvSpPr>
          <p:cNvPr id="3" name="Podnadpis 2"/>
          <p:cNvSpPr>
            <a:spLocks noGrp="1"/>
          </p:cNvSpPr>
          <p:nvPr>
            <p:ph type="subTitle" idx="1"/>
          </p:nvPr>
        </p:nvSpPr>
        <p:spPr/>
        <p:txBody>
          <a:bodyPr>
            <a:normAutofit/>
          </a:bodyPr>
          <a:lstStyle/>
          <a:p>
            <a:pPr algn="r"/>
            <a:r>
              <a:rPr lang="cs-CZ" dirty="0"/>
              <a:t>						</a:t>
            </a:r>
          </a:p>
        </p:txBody>
      </p:sp>
      <p:pic>
        <p:nvPicPr>
          <p:cNvPr id="7" name="Obrázek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29757" y="6240239"/>
            <a:ext cx="1324489" cy="495136"/>
          </a:xfrm>
          <a:prstGeom prst="rect">
            <a:avLst/>
          </a:prstGeom>
        </p:spPr>
      </p:pic>
      <p:sp>
        <p:nvSpPr>
          <p:cNvPr id="8" name="TextovéPole 7"/>
          <p:cNvSpPr txBox="1"/>
          <p:nvPr/>
        </p:nvSpPr>
        <p:spPr>
          <a:xfrm>
            <a:off x="11924414" y="0"/>
            <a:ext cx="267586" cy="6895214"/>
          </a:xfrm>
          <a:prstGeom prst="rect">
            <a:avLst/>
          </a:prstGeom>
          <a:solidFill>
            <a:srgbClr val="993366"/>
          </a:solidFill>
        </p:spPr>
        <p:txBody>
          <a:bodyPr wrap="square" rtlCol="0">
            <a:spAutoFit/>
          </a:bodyPr>
          <a:lstStyle/>
          <a:p>
            <a:endParaRPr lang="cs-CZ" dirty="0"/>
          </a:p>
        </p:txBody>
      </p:sp>
      <p:sp>
        <p:nvSpPr>
          <p:cNvPr id="9" name="TextovéPole 8">
            <a:extLst>
              <a:ext uri="{FF2B5EF4-FFF2-40B4-BE49-F238E27FC236}">
                <a16:creationId xmlns:a16="http://schemas.microsoft.com/office/drawing/2014/main" id="{18A79F4A-5A68-4E44-9512-ACC051954597}"/>
              </a:ext>
            </a:extLst>
          </p:cNvPr>
          <p:cNvSpPr txBox="1"/>
          <p:nvPr/>
        </p:nvSpPr>
        <p:spPr>
          <a:xfrm>
            <a:off x="832808" y="855496"/>
            <a:ext cx="10655558" cy="5632311"/>
          </a:xfrm>
          <a:prstGeom prst="rect">
            <a:avLst/>
          </a:prstGeom>
          <a:noFill/>
        </p:spPr>
        <p:txBody>
          <a:bodyPr wrap="square">
            <a:spAutoFit/>
          </a:bodyPr>
          <a:lstStyle/>
          <a:p>
            <a:pPr algn="l"/>
            <a:r>
              <a:rPr lang="cs-CZ" b="1" i="0" dirty="0" err="1">
                <a:solidFill>
                  <a:srgbClr val="615E5A"/>
                </a:solidFill>
                <a:effectLst/>
                <a:latin typeface="Open Sans" panose="020B0606030504020204" pitchFamily="34" charset="0"/>
              </a:rPr>
              <a:t>Hi</a:t>
            </a:r>
            <a:r>
              <a:rPr lang="cs-CZ" b="1" i="0" dirty="0">
                <a:solidFill>
                  <a:srgbClr val="615E5A"/>
                </a:solidFill>
                <a:effectLst/>
                <a:latin typeface="Open Sans" panose="020B0606030504020204" pitchFamily="34" charset="0"/>
              </a:rPr>
              <a:t> Antony; (přeloženo) </a:t>
            </a:r>
            <a:r>
              <a:rPr lang="en-US" b="0" i="0" dirty="0">
                <a:solidFill>
                  <a:srgbClr val="222222"/>
                </a:solidFill>
                <a:effectLst/>
                <a:latin typeface="Arial" panose="020B0604020202020204" pitchFamily="34" charset="0"/>
              </a:rPr>
              <a:t>V České </a:t>
            </a:r>
            <a:r>
              <a:rPr lang="en-US" b="0" i="0" dirty="0" err="1">
                <a:solidFill>
                  <a:srgbClr val="222222"/>
                </a:solidFill>
                <a:effectLst/>
                <a:latin typeface="Arial" panose="020B0604020202020204" pitchFamily="34" charset="0"/>
              </a:rPr>
              <a:t>republice</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budou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jistě</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existovat</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určité</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podmínky</a:t>
            </a:r>
            <a:r>
              <a:rPr lang="en-US" b="0" i="0" dirty="0">
                <a:solidFill>
                  <a:srgbClr val="222222"/>
                </a:solidFill>
                <a:effectLst/>
                <a:latin typeface="Arial" panose="020B0604020202020204" pitchFamily="34" charset="0"/>
              </a:rPr>
              <a:t> pro </a:t>
            </a:r>
            <a:r>
              <a:rPr lang="en-US" b="0" i="0" dirty="0" err="1">
                <a:solidFill>
                  <a:srgbClr val="222222"/>
                </a:solidFill>
                <a:effectLst/>
                <a:latin typeface="Arial" panose="020B0604020202020204" pitchFamily="34" charset="0"/>
              </a:rPr>
              <a:t>synchronizaci</a:t>
            </a:r>
            <a:r>
              <a:rPr lang="en-US" b="0" i="0" dirty="0">
                <a:solidFill>
                  <a:srgbClr val="222222"/>
                </a:solidFill>
                <a:effectLst/>
                <a:latin typeface="Arial" panose="020B0604020202020204" pitchFamily="34" charset="0"/>
              </a:rPr>
              <a:t> v </a:t>
            </a:r>
            <a:r>
              <a:rPr lang="en-US" b="0" i="0" dirty="0" err="1">
                <a:solidFill>
                  <a:srgbClr val="222222"/>
                </a:solidFill>
                <a:effectLst/>
                <a:latin typeface="Arial" panose="020B0604020202020204" pitchFamily="34" charset="0"/>
              </a:rPr>
              <a:t>rámci</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Plánu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využití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rádiového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spektra</a:t>
            </a:r>
            <a:r>
              <a:rPr lang="en-US" b="0" i="0" dirty="0">
                <a:solidFill>
                  <a:srgbClr val="222222"/>
                </a:solidFill>
                <a:effectLst/>
                <a:latin typeface="Arial" panose="020B0604020202020204" pitchFamily="34" charset="0"/>
              </a:rPr>
              <a:t>. To </a:t>
            </a:r>
            <a:r>
              <a:rPr lang="en-US" b="0" i="0" dirty="0" err="1">
                <a:solidFill>
                  <a:srgbClr val="222222"/>
                </a:solidFill>
                <a:effectLst/>
                <a:latin typeface="Arial" panose="020B0604020202020204" pitchFamily="34" charset="0"/>
              </a:rPr>
              <a:t>lze</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využít</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jako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výhodu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při</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vyměřování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poplatku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nebo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jeho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umístění</a:t>
            </a:r>
            <a:r>
              <a:rPr lang="en-US" b="0" i="0" dirty="0">
                <a:solidFill>
                  <a:srgbClr val="222222"/>
                </a:solidFill>
                <a:effectLst/>
                <a:latin typeface="Arial" panose="020B0604020202020204" pitchFamily="34" charset="0"/>
              </a:rPr>
              <a:t> v </a:t>
            </a:r>
            <a:r>
              <a:rPr lang="en-US" b="0" i="0" dirty="0" err="1">
                <a:solidFill>
                  <a:srgbClr val="222222"/>
                </a:solidFill>
                <a:effectLst/>
                <a:latin typeface="Arial" panose="020B0604020202020204" pitchFamily="34" charset="0"/>
              </a:rPr>
              <a:t>zahuštěné</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oblasti</a:t>
            </a:r>
            <a:r>
              <a:rPr lang="en-US" b="0" i="0" dirty="0">
                <a:solidFill>
                  <a:srgbClr val="222222"/>
                </a:solidFill>
                <a:effectLst/>
                <a:latin typeface="Arial" panose="020B0604020202020204" pitchFamily="34" charset="0"/>
              </a:rPr>
              <a:t>. Český telekomunikační </a:t>
            </a:r>
            <a:r>
              <a:rPr lang="en-US" b="0" i="0" dirty="0" err="1">
                <a:solidFill>
                  <a:srgbClr val="222222"/>
                </a:solidFill>
                <a:effectLst/>
                <a:latin typeface="Arial" panose="020B0604020202020204" pitchFamily="34" charset="0"/>
              </a:rPr>
              <a:t>úřad</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zvažuje</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využití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kapitoly</a:t>
            </a:r>
            <a:r>
              <a:rPr lang="en-US" b="0" i="0" dirty="0">
                <a:solidFill>
                  <a:srgbClr val="222222"/>
                </a:solidFill>
                <a:effectLst/>
                <a:latin typeface="Arial" panose="020B0604020202020204" pitchFamily="34" charset="0"/>
              </a:rPr>
              <a:t> 9 </a:t>
            </a:r>
            <a:r>
              <a:rPr lang="en-US" b="0" i="0" dirty="0" err="1">
                <a:solidFill>
                  <a:srgbClr val="222222"/>
                </a:solidFill>
                <a:effectLst/>
                <a:latin typeface="Arial" panose="020B0604020202020204" pitchFamily="34" charset="0"/>
              </a:rPr>
              <a:t>normy</a:t>
            </a:r>
            <a:r>
              <a:rPr lang="en-US" b="0" i="0" dirty="0">
                <a:solidFill>
                  <a:srgbClr val="222222"/>
                </a:solidFill>
                <a:effectLst/>
                <a:latin typeface="Arial" panose="020B0604020202020204" pitchFamily="34" charset="0"/>
              </a:rPr>
              <a:t> ETSI TS 138 401 (3GPP TS 38.401) </a:t>
            </a:r>
            <a:r>
              <a:rPr lang="en-US" b="0" i="0" dirty="0" err="1">
                <a:solidFill>
                  <a:srgbClr val="222222"/>
                </a:solidFill>
                <a:effectLst/>
                <a:latin typeface="Arial" panose="020B0604020202020204" pitchFamily="34" charset="0"/>
              </a:rPr>
              <a:t>nebo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novější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Souvisí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vaše</a:t>
            </a:r>
            <a:r>
              <a:rPr lang="en-US" b="0" i="0" dirty="0">
                <a:solidFill>
                  <a:srgbClr val="222222"/>
                </a:solidFill>
                <a:effectLst/>
                <a:latin typeface="Arial" panose="020B0604020202020204" pitchFamily="34" charset="0"/>
              </a:rPr>
              <a:t> řešení s </a:t>
            </a:r>
            <a:r>
              <a:rPr lang="en-US" b="0" i="0" dirty="0" err="1">
                <a:solidFill>
                  <a:srgbClr val="222222"/>
                </a:solidFill>
                <a:effectLst/>
                <a:latin typeface="Arial" panose="020B0604020202020204" pitchFamily="34" charset="0"/>
              </a:rPr>
              <a:t>tímto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popisem</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architektury</a:t>
            </a:r>
            <a:r>
              <a:rPr lang="en-US" b="0" i="0" dirty="0">
                <a:solidFill>
                  <a:srgbClr val="222222"/>
                </a:solidFill>
                <a:effectLst/>
                <a:latin typeface="Arial" panose="020B0604020202020204" pitchFamily="34" charset="0"/>
              </a:rPr>
              <a:t> 3GPP? </a:t>
            </a:r>
            <a:r>
              <a:rPr lang="en-US" b="0" i="0" dirty="0" err="1">
                <a:solidFill>
                  <a:srgbClr val="222222"/>
                </a:solidFill>
                <a:effectLst/>
                <a:latin typeface="Arial" panose="020B0604020202020204" pitchFamily="34" charset="0"/>
              </a:rPr>
              <a:t>Pravděpodobně</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bude</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vypadat</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takto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podobně</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jako</a:t>
            </a:r>
            <a:r>
              <a:rPr lang="en-US" b="0" i="0" dirty="0">
                <a:solidFill>
                  <a:srgbClr val="222222"/>
                </a:solidFill>
                <a:effectLst/>
                <a:latin typeface="Arial" panose="020B0604020202020204" pitchFamily="34" charset="0"/>
              </a:rPr>
              <a:t> v </a:t>
            </a:r>
            <a:r>
              <a:rPr lang="en-US" b="0" i="0" dirty="0" err="1">
                <a:solidFill>
                  <a:srgbClr val="222222"/>
                </a:solidFill>
                <a:effectLst/>
                <a:latin typeface="Arial" panose="020B0604020202020204" pitchFamily="34" charset="0"/>
              </a:rPr>
              <a:t>pásmu</a:t>
            </a:r>
            <a:r>
              <a:rPr lang="en-US" b="0" i="0" dirty="0">
                <a:solidFill>
                  <a:srgbClr val="222222"/>
                </a:solidFill>
                <a:effectLst/>
                <a:latin typeface="Arial" panose="020B0604020202020204" pitchFamily="34" charset="0"/>
              </a:rPr>
              <a:t> 3400-3800 MHz: a) </a:t>
            </a:r>
            <a:r>
              <a:rPr lang="en-US" b="0" i="0" dirty="0" err="1">
                <a:solidFill>
                  <a:srgbClr val="222222"/>
                </a:solidFill>
                <a:effectLst/>
                <a:latin typeface="Arial" panose="020B0604020202020204" pitchFamily="34" charset="0"/>
              </a:rPr>
              <a:t>držitelé</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přídělů</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sami</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koordinují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využívání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přidělených</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rádiových</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kmitočtů</a:t>
            </a:r>
            <a:r>
              <a:rPr lang="en-US" b="0" i="0" dirty="0">
                <a:solidFill>
                  <a:srgbClr val="222222"/>
                </a:solidFill>
                <a:effectLst/>
                <a:latin typeface="Arial" panose="020B0604020202020204" pitchFamily="34" charset="0"/>
              </a:rPr>
              <a:t> s </a:t>
            </a:r>
            <a:r>
              <a:rPr lang="en-US" b="0" i="0" dirty="0" err="1">
                <a:solidFill>
                  <a:srgbClr val="222222"/>
                </a:solidFill>
                <a:effectLst/>
                <a:latin typeface="Arial" panose="020B0604020202020204" pitchFamily="34" charset="0"/>
              </a:rPr>
              <a:t>ostatními</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držiteli</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přídělů</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jejichž</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sítě</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využívají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rádiové</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kmitočty</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sousedící</a:t>
            </a:r>
            <a:r>
              <a:rPr lang="en-US" b="0" i="0" dirty="0">
                <a:solidFill>
                  <a:srgbClr val="222222"/>
                </a:solidFill>
                <a:effectLst/>
                <a:latin typeface="Arial" panose="020B0604020202020204" pitchFamily="34" charset="0"/>
              </a:rPr>
              <a:t> s </a:t>
            </a:r>
            <a:r>
              <a:rPr lang="en-US" b="0" i="0" dirty="0" err="1">
                <a:solidFill>
                  <a:srgbClr val="222222"/>
                </a:solidFill>
                <a:effectLst/>
                <a:latin typeface="Arial" panose="020B0604020202020204" pitchFamily="34" charset="0"/>
              </a:rPr>
              <a:t>přidělenými</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rádiovými</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kmitočty</a:t>
            </a:r>
            <a:r>
              <a:rPr lang="en-US" b="0" i="0" dirty="0">
                <a:solidFill>
                  <a:srgbClr val="222222"/>
                </a:solidFill>
                <a:effectLst/>
                <a:latin typeface="Arial" panose="020B0604020202020204" pitchFamily="34" charset="0"/>
              </a:rPr>
              <a:t> ). </a:t>
            </a:r>
            <a:r>
              <a:rPr lang="en-US" b="0" i="0" dirty="0" err="1">
                <a:solidFill>
                  <a:srgbClr val="222222"/>
                </a:solidFill>
                <a:effectLst/>
                <a:latin typeface="Arial" panose="020B0604020202020204" pitchFamily="34" charset="0"/>
              </a:rPr>
              <a:t>Koordinace</a:t>
            </a:r>
            <a:r>
              <a:rPr lang="en-US" b="0" i="0" dirty="0">
                <a:solidFill>
                  <a:srgbClr val="222222"/>
                </a:solidFill>
                <a:effectLst/>
                <a:latin typeface="Arial" panose="020B0604020202020204" pitchFamily="34" charset="0"/>
              </a:rPr>
              <a:t> je </a:t>
            </a:r>
            <a:r>
              <a:rPr lang="en-US" b="0" i="0" dirty="0" err="1">
                <a:solidFill>
                  <a:srgbClr val="222222"/>
                </a:solidFill>
                <a:effectLst/>
                <a:latin typeface="Arial" panose="020B0604020202020204" pitchFamily="34" charset="0"/>
              </a:rPr>
              <a:t>určena</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vzájemnou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časovou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synchronizací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jejíž</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varianty</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jsou</a:t>
            </a:r>
            <a:r>
              <a:rPr lang="en-US" b="0" i="0" dirty="0">
                <a:solidFill>
                  <a:srgbClr val="222222"/>
                </a:solidFill>
                <a:effectLst/>
                <a:latin typeface="Arial" panose="020B0604020202020204" pitchFamily="34" charset="0"/>
              </a:rPr>
              <a:t> z </a:t>
            </a:r>
            <a:r>
              <a:rPr lang="en-US" b="0" i="0" dirty="0" err="1">
                <a:solidFill>
                  <a:srgbClr val="222222"/>
                </a:solidFill>
                <a:effectLst/>
                <a:latin typeface="Arial" panose="020B0604020202020204" pitchFamily="34" charset="0"/>
              </a:rPr>
              <a:t>hlediska</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časování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slotů</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vycházejí</a:t>
            </a:r>
            <a:r>
              <a:rPr lang="en-US" b="0" i="0" dirty="0">
                <a:solidFill>
                  <a:srgbClr val="222222"/>
                </a:solidFill>
                <a:effectLst/>
                <a:latin typeface="Arial" panose="020B0604020202020204" pitchFamily="34" charset="0"/>
              </a:rPr>
              <a:t> z </a:t>
            </a:r>
            <a:r>
              <a:rPr lang="en-US" b="0" i="0" dirty="0" err="1">
                <a:solidFill>
                  <a:srgbClr val="222222"/>
                </a:solidFill>
                <a:effectLst/>
                <a:latin typeface="Arial" panose="020B0604020202020204" pitchFamily="34" charset="0"/>
              </a:rPr>
              <a:t>dokumentů</a:t>
            </a:r>
            <a:r>
              <a:rPr lang="en-US" b="0" i="0" dirty="0">
                <a:solidFill>
                  <a:srgbClr val="222222"/>
                </a:solidFill>
                <a:effectLst/>
                <a:latin typeface="Arial" panose="020B0604020202020204" pitchFamily="34" charset="0"/>
              </a:rPr>
              <a:t> CEPT/ECC). V </a:t>
            </a:r>
            <a:r>
              <a:rPr lang="en-US" b="0" i="0" dirty="0" err="1">
                <a:solidFill>
                  <a:srgbClr val="222222"/>
                </a:solidFill>
                <a:effectLst/>
                <a:latin typeface="Arial" panose="020B0604020202020204" pitchFamily="34" charset="0"/>
              </a:rPr>
              <a:t>pásmech</a:t>
            </a:r>
            <a:r>
              <a:rPr lang="en-US" b="0" i="0" dirty="0">
                <a:solidFill>
                  <a:srgbClr val="222222"/>
                </a:solidFill>
                <a:effectLst/>
                <a:latin typeface="Arial" panose="020B0604020202020204" pitchFamily="34" charset="0"/>
              </a:rPr>
              <a:t> 3400-3800 MHz </a:t>
            </a:r>
            <a:r>
              <a:rPr lang="en-US" b="0" i="0" dirty="0" err="1">
                <a:solidFill>
                  <a:srgbClr val="222222"/>
                </a:solidFill>
                <a:effectLst/>
                <a:latin typeface="Arial" panose="020B0604020202020204" pitchFamily="34" charset="0"/>
              </a:rPr>
              <a:t>budou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všechny</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rozhlasové</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stanice</a:t>
            </a:r>
            <a:r>
              <a:rPr lang="en-US" b="0" i="0" dirty="0">
                <a:solidFill>
                  <a:srgbClr val="222222"/>
                </a:solidFill>
                <a:effectLst/>
                <a:latin typeface="Arial" panose="020B0604020202020204" pitchFamily="34" charset="0"/>
              </a:rPr>
              <a:t> a </a:t>
            </a:r>
            <a:r>
              <a:rPr lang="en-US" b="0" i="0" dirty="0" err="1">
                <a:solidFill>
                  <a:srgbClr val="222222"/>
                </a:solidFill>
                <a:effectLst/>
                <a:latin typeface="Arial" panose="020B0604020202020204" pitchFamily="34" charset="0"/>
              </a:rPr>
              <a:t>sítě</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používat</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jednotnou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časovou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synchronizaci</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nejpozději</a:t>
            </a:r>
            <a:r>
              <a:rPr lang="en-US" b="0" i="0" dirty="0">
                <a:solidFill>
                  <a:srgbClr val="222222"/>
                </a:solidFill>
                <a:effectLst/>
                <a:latin typeface="Arial" panose="020B0604020202020204" pitchFamily="34" charset="0"/>
              </a:rPr>
              <a:t> od 1. </a:t>
            </a:r>
            <a:r>
              <a:rPr lang="en-US" b="0" i="0" dirty="0" err="1">
                <a:solidFill>
                  <a:srgbClr val="222222"/>
                </a:solidFill>
                <a:effectLst/>
                <a:latin typeface="Arial" panose="020B0604020202020204" pitchFamily="34" charset="0"/>
              </a:rPr>
              <a:t>ledna</a:t>
            </a:r>
            <a:r>
              <a:rPr lang="en-US" b="0" i="0" dirty="0">
                <a:solidFill>
                  <a:srgbClr val="222222"/>
                </a:solidFill>
                <a:effectLst/>
                <a:latin typeface="Arial" panose="020B0604020202020204" pitchFamily="34" charset="0"/>
              </a:rPr>
              <a:t> 2023. </a:t>
            </a:r>
            <a:r>
              <a:rPr lang="en-US" b="0" i="0" dirty="0" err="1">
                <a:solidFill>
                  <a:srgbClr val="222222"/>
                </a:solidFill>
                <a:effectLst/>
                <a:latin typeface="Arial" panose="020B0604020202020204" pitchFamily="34" charset="0"/>
              </a:rPr>
              <a:t>Všechny</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stanice</a:t>
            </a:r>
            <a:r>
              <a:rPr lang="en-US" b="0" i="0" dirty="0">
                <a:solidFill>
                  <a:srgbClr val="222222"/>
                </a:solidFill>
                <a:effectLst/>
                <a:latin typeface="Arial" panose="020B0604020202020204" pitchFamily="34" charset="0"/>
              </a:rPr>
              <a:t> a </a:t>
            </a:r>
            <a:r>
              <a:rPr lang="en-US" b="0" i="0" dirty="0" err="1">
                <a:solidFill>
                  <a:srgbClr val="222222"/>
                </a:solidFill>
                <a:effectLst/>
                <a:latin typeface="Arial" panose="020B0604020202020204" pitchFamily="34" charset="0"/>
              </a:rPr>
              <a:t>sítě</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rozhlasového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vysílání</a:t>
            </a:r>
            <a:r>
              <a:rPr lang="en-US" b="0" i="0" dirty="0">
                <a:solidFill>
                  <a:srgbClr val="222222"/>
                </a:solidFill>
                <a:effectLst/>
                <a:latin typeface="Arial" panose="020B0604020202020204" pitchFamily="34" charset="0"/>
              </a:rPr>
              <a:t> v </a:t>
            </a:r>
            <a:r>
              <a:rPr lang="en-US" b="0" i="0" dirty="0" err="1">
                <a:solidFill>
                  <a:srgbClr val="222222"/>
                </a:solidFill>
                <a:effectLst/>
                <a:latin typeface="Arial" panose="020B0604020202020204" pitchFamily="34" charset="0"/>
              </a:rPr>
              <a:t>pásmech</a:t>
            </a:r>
            <a:r>
              <a:rPr lang="en-US" b="0" i="0" dirty="0">
                <a:solidFill>
                  <a:srgbClr val="222222"/>
                </a:solidFill>
                <a:effectLst/>
                <a:latin typeface="Arial" panose="020B0604020202020204" pitchFamily="34" charset="0"/>
              </a:rPr>
              <a:t> 3400-3800 MHz </a:t>
            </a:r>
            <a:r>
              <a:rPr lang="en-US" b="0" i="0" dirty="0" err="1">
                <a:solidFill>
                  <a:srgbClr val="222222"/>
                </a:solidFill>
                <a:effectLst/>
                <a:latin typeface="Arial" panose="020B0604020202020204" pitchFamily="34" charset="0"/>
              </a:rPr>
              <a:t>musí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používat</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výchozí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rámec</a:t>
            </a:r>
            <a:r>
              <a:rPr lang="en-US" b="0" i="0" dirty="0">
                <a:solidFill>
                  <a:srgbClr val="222222"/>
                </a:solidFill>
                <a:effectLst/>
                <a:latin typeface="Arial" panose="020B0604020202020204" pitchFamily="34" charset="0"/>
              </a:rPr>
              <a:t> se </a:t>
            </a:r>
            <a:r>
              <a:rPr lang="en-US" b="0" i="0" dirty="0" err="1">
                <a:solidFill>
                  <a:srgbClr val="222222"/>
                </a:solidFill>
                <a:effectLst/>
                <a:latin typeface="Arial" panose="020B0604020202020204" pitchFamily="34" charset="0"/>
              </a:rPr>
              <a:t>sekvencí</a:t>
            </a:r>
            <a:r>
              <a:rPr lang="en-US" b="0" i="0" dirty="0">
                <a:solidFill>
                  <a:srgbClr val="222222"/>
                </a:solidFill>
                <a:effectLst/>
                <a:latin typeface="Arial" panose="020B0604020202020204" pitchFamily="34" charset="0"/>
              </a:rPr>
              <a:t> DDDSUUDDDD </a:t>
            </a:r>
            <a:r>
              <a:rPr lang="en-US" b="0" i="0" dirty="0" err="1">
                <a:solidFill>
                  <a:srgbClr val="222222"/>
                </a:solidFill>
                <a:effectLst/>
                <a:latin typeface="Arial" panose="020B0604020202020204" pitchFamily="34" charset="0"/>
              </a:rPr>
              <a:t>DDDSUUDDDD</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dále</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jen</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typ</a:t>
            </a:r>
            <a:r>
              <a:rPr lang="en-US" b="0" i="0" dirty="0">
                <a:solidFill>
                  <a:srgbClr val="222222"/>
                </a:solidFill>
                <a:effectLst/>
                <a:latin typeface="Arial" panose="020B0604020202020204" pitchFamily="34" charset="0"/>
              </a:rPr>
              <a:t> B") </a:t>
            </a:r>
            <a:r>
              <a:rPr lang="en-US" b="0" i="0" dirty="0" err="1">
                <a:solidFill>
                  <a:srgbClr val="222222"/>
                </a:solidFill>
                <a:effectLst/>
                <a:latin typeface="Arial" panose="020B0604020202020204" pitchFamily="34" charset="0"/>
              </a:rPr>
              <a:t>nebo</a:t>
            </a:r>
            <a:r>
              <a:rPr lang="en-US" b="0" i="0" dirty="0">
                <a:solidFill>
                  <a:srgbClr val="222222"/>
                </a:solidFill>
                <a:effectLst/>
                <a:latin typeface="Arial" panose="020B0604020202020204" pitchFamily="34" charset="0"/>
              </a:rPr>
              <a:t> s </a:t>
            </a:r>
            <a:r>
              <a:rPr lang="en-US" b="0" i="0" dirty="0" err="1">
                <a:solidFill>
                  <a:srgbClr val="222222"/>
                </a:solidFill>
                <a:effectLst/>
                <a:latin typeface="Arial" panose="020B0604020202020204" pitchFamily="34" charset="0"/>
              </a:rPr>
              <a:t>ním</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kompatibilní</a:t>
            </a:r>
            <a:r>
              <a:rPr lang="en-US" b="0" i="0" dirty="0">
                <a:solidFill>
                  <a:srgbClr val="222222"/>
                </a:solidFill>
                <a:effectLst/>
                <a:latin typeface="Arial" panose="020B0604020202020204" pitchFamily="34" charset="0"/>
              </a:rPr>
              <a:t>. V </a:t>
            </a:r>
            <a:r>
              <a:rPr lang="en-US" b="0" i="0" dirty="0" err="1">
                <a:solidFill>
                  <a:srgbClr val="222222"/>
                </a:solidFill>
                <a:effectLst/>
                <a:latin typeface="Arial" panose="020B0604020202020204" pitchFamily="34" charset="0"/>
              </a:rPr>
              <a:t>rozsahu</a:t>
            </a:r>
            <a:r>
              <a:rPr lang="en-US" b="0" i="0" dirty="0">
                <a:solidFill>
                  <a:srgbClr val="222222"/>
                </a:solidFill>
                <a:effectLst/>
                <a:latin typeface="Arial" panose="020B0604020202020204" pitchFamily="34" charset="0"/>
              </a:rPr>
              <a:t>, v </a:t>
            </a:r>
            <a:r>
              <a:rPr lang="en-US" b="0" i="0" dirty="0" err="1">
                <a:solidFill>
                  <a:srgbClr val="222222"/>
                </a:solidFill>
                <a:effectLst/>
                <a:latin typeface="Arial" panose="020B0604020202020204" pitchFamily="34" charset="0"/>
              </a:rPr>
              <a:t>jakém</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technické</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podmínky</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umožňují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koexistenci</a:t>
            </a:r>
            <a:r>
              <a:rPr lang="en-US" b="0" i="0" dirty="0">
                <a:solidFill>
                  <a:srgbClr val="222222"/>
                </a:solidFill>
                <a:effectLst/>
                <a:latin typeface="Arial" panose="020B0604020202020204" pitchFamily="34" charset="0"/>
              </a:rPr>
              <a:t> s </a:t>
            </a:r>
            <a:r>
              <a:rPr lang="en-US" b="0" i="0" dirty="0" err="1">
                <a:solidFill>
                  <a:srgbClr val="222222"/>
                </a:solidFill>
                <a:effectLst/>
                <a:latin typeface="Arial" panose="020B0604020202020204" pitchFamily="34" charset="0"/>
              </a:rPr>
              <a:t>jinými</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sítěmi</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mohou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rozhlasové</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stanice</a:t>
            </a:r>
            <a:r>
              <a:rPr lang="en-US" b="0" i="0" dirty="0">
                <a:solidFill>
                  <a:srgbClr val="222222"/>
                </a:solidFill>
                <a:effectLst/>
                <a:latin typeface="Arial" panose="020B0604020202020204" pitchFamily="34" charset="0"/>
              </a:rPr>
              <a:t> a </a:t>
            </a:r>
            <a:r>
              <a:rPr lang="en-US" b="0" i="0" dirty="0" err="1">
                <a:solidFill>
                  <a:srgbClr val="222222"/>
                </a:solidFill>
                <a:effectLst/>
                <a:latin typeface="Arial" panose="020B0604020202020204" pitchFamily="34" charset="0"/>
              </a:rPr>
              <a:t>sítě</a:t>
            </a:r>
            <a:r>
              <a:rPr lang="en-US" b="0" i="0" dirty="0">
                <a:solidFill>
                  <a:srgbClr val="222222"/>
                </a:solidFill>
                <a:effectLst/>
                <a:latin typeface="Arial" panose="020B0604020202020204" pitchFamily="34" charset="0"/>
              </a:rPr>
              <a:t> v </a:t>
            </a:r>
            <a:r>
              <a:rPr lang="en-US" b="0" i="0" dirty="0" err="1">
                <a:solidFill>
                  <a:srgbClr val="222222"/>
                </a:solidFill>
                <a:effectLst/>
                <a:latin typeface="Arial" panose="020B0604020202020204" pitchFamily="34" charset="0"/>
              </a:rPr>
              <a:t>pásmu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používat</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cílový</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rámec</a:t>
            </a:r>
            <a:r>
              <a:rPr lang="en-US" b="0" i="0" dirty="0">
                <a:solidFill>
                  <a:srgbClr val="222222"/>
                </a:solidFill>
                <a:effectLst/>
                <a:latin typeface="Arial" panose="020B0604020202020204" pitchFamily="34" charset="0"/>
              </a:rPr>
              <a:t> DDDSU </a:t>
            </a:r>
            <a:r>
              <a:rPr lang="en-US" b="0" i="0" dirty="0" err="1">
                <a:solidFill>
                  <a:srgbClr val="222222"/>
                </a:solidFill>
                <a:effectLst/>
                <a:latin typeface="Arial" panose="020B0604020202020204" pitchFamily="34" charset="0"/>
              </a:rPr>
              <a:t>DDDSU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DDDSU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DDDSU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DDDSU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DDDSU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DDDSU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dále</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jen</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typ</a:t>
            </a:r>
            <a:r>
              <a:rPr lang="en-US" b="0" i="0" dirty="0">
                <a:solidFill>
                  <a:srgbClr val="222222"/>
                </a:solidFill>
                <a:effectLst/>
                <a:latin typeface="Arial" panose="020B0604020202020204" pitchFamily="34" charset="0"/>
              </a:rPr>
              <a:t> A") </a:t>
            </a:r>
            <a:r>
              <a:rPr lang="en-US" b="0" i="0" dirty="0" err="1">
                <a:solidFill>
                  <a:srgbClr val="222222"/>
                </a:solidFill>
                <a:effectLst/>
                <a:latin typeface="Arial" panose="020B0604020202020204" pitchFamily="34" charset="0"/>
              </a:rPr>
              <a:t>nebo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na</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něj</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přejít</a:t>
            </a:r>
            <a:r>
              <a:rPr lang="en-US" b="0" i="0" dirty="0">
                <a:solidFill>
                  <a:srgbClr val="222222"/>
                </a:solidFill>
                <a:effectLst/>
                <a:latin typeface="Arial" panose="020B0604020202020204" pitchFamily="34" charset="0"/>
              </a:rPr>
              <a:t>. V </a:t>
            </a:r>
            <a:r>
              <a:rPr lang="en-US" b="0" i="0" dirty="0" err="1">
                <a:solidFill>
                  <a:srgbClr val="222222"/>
                </a:solidFill>
                <a:effectLst/>
                <a:latin typeface="Arial" panose="020B0604020202020204" pitchFamily="34" charset="0"/>
              </a:rPr>
              <a:t>případě</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zjištěné</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neslučitelnosti</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provozu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sítí</a:t>
            </a:r>
            <a:r>
              <a:rPr lang="en-US" b="0" i="0" dirty="0">
                <a:solidFill>
                  <a:srgbClr val="222222"/>
                </a:solidFill>
                <a:effectLst/>
                <a:latin typeface="Arial" panose="020B0604020202020204" pitchFamily="34" charset="0"/>
              </a:rPr>
              <a:t> s </a:t>
            </a:r>
            <a:r>
              <a:rPr lang="en-US" b="0" i="0" dirty="0" err="1">
                <a:solidFill>
                  <a:srgbClr val="222222"/>
                </a:solidFill>
                <a:effectLst/>
                <a:latin typeface="Arial" panose="020B0604020202020204" pitchFamily="34" charset="0"/>
              </a:rPr>
              <a:t>rámcem</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typu</a:t>
            </a:r>
            <a:r>
              <a:rPr lang="en-US" b="0" i="0" dirty="0">
                <a:solidFill>
                  <a:srgbClr val="222222"/>
                </a:solidFill>
                <a:effectLst/>
                <a:latin typeface="Arial" panose="020B0604020202020204" pitchFamily="34" charset="0"/>
              </a:rPr>
              <a:t> A </a:t>
            </a:r>
            <a:r>
              <a:rPr lang="en-US" b="0" i="0" dirty="0" err="1">
                <a:solidFill>
                  <a:srgbClr val="222222"/>
                </a:solidFill>
                <a:effectLst/>
                <a:latin typeface="Arial" panose="020B0604020202020204" pitchFamily="34" charset="0"/>
              </a:rPr>
              <a:t>a</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rámcem</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typu</a:t>
            </a:r>
            <a:r>
              <a:rPr lang="en-US" b="0" i="0" dirty="0">
                <a:solidFill>
                  <a:srgbClr val="222222"/>
                </a:solidFill>
                <a:effectLst/>
                <a:latin typeface="Arial" panose="020B0604020202020204" pitchFamily="34" charset="0"/>
              </a:rPr>
              <a:t> B je pro </a:t>
            </a:r>
            <a:r>
              <a:rPr lang="en-US" b="0" i="0" dirty="0" err="1">
                <a:solidFill>
                  <a:srgbClr val="222222"/>
                </a:solidFill>
                <a:effectLst/>
                <a:latin typeface="Arial" panose="020B0604020202020204" pitchFamily="34" charset="0"/>
              </a:rPr>
              <a:t>dosažení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slučitelného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provozu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rozhodující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síť</a:t>
            </a:r>
            <a:r>
              <a:rPr lang="en-US" b="0" i="0" dirty="0">
                <a:solidFill>
                  <a:srgbClr val="222222"/>
                </a:solidFill>
                <a:effectLst/>
                <a:latin typeface="Arial" panose="020B0604020202020204" pitchFamily="34" charset="0"/>
              </a:rPr>
              <a:t> s </a:t>
            </a:r>
            <a:r>
              <a:rPr lang="en-US" b="0" i="0" dirty="0" err="1">
                <a:solidFill>
                  <a:srgbClr val="222222"/>
                </a:solidFill>
                <a:effectLst/>
                <a:latin typeface="Arial" panose="020B0604020202020204" pitchFamily="34" charset="0"/>
              </a:rPr>
              <a:t>rámcem</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typu</a:t>
            </a:r>
            <a:r>
              <a:rPr lang="en-US" b="0" i="0" dirty="0">
                <a:solidFill>
                  <a:srgbClr val="222222"/>
                </a:solidFill>
                <a:effectLst/>
                <a:latin typeface="Arial" panose="020B0604020202020204" pitchFamily="34" charset="0"/>
              </a:rPr>
              <a:t> B, </a:t>
            </a:r>
            <a:r>
              <a:rPr lang="en-US" b="0" i="0" dirty="0" err="1">
                <a:solidFill>
                  <a:srgbClr val="222222"/>
                </a:solidFill>
                <a:effectLst/>
                <a:latin typeface="Arial" panose="020B0604020202020204" pitchFamily="34" charset="0"/>
              </a:rPr>
              <a:t>pokud</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Úřad</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na</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základě</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vyhodnocení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celkové</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situace</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ve</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využívání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pásma</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nestanoví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jinak</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Délka</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jednoho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slotu</a:t>
            </a:r>
            <a:r>
              <a:rPr lang="en-US" b="0" i="0" dirty="0">
                <a:solidFill>
                  <a:srgbClr val="222222"/>
                </a:solidFill>
                <a:effectLst/>
                <a:latin typeface="Arial" panose="020B0604020202020204" pitchFamily="34" charset="0"/>
              </a:rPr>
              <a:t> je 0,5 </a:t>
            </a:r>
            <a:r>
              <a:rPr lang="en-US" b="0" i="0" dirty="0" err="1">
                <a:solidFill>
                  <a:srgbClr val="222222"/>
                </a:solidFill>
                <a:effectLst/>
                <a:latin typeface="Arial" panose="020B0604020202020204" pitchFamily="34" charset="0"/>
              </a:rPr>
              <a:t>ms</a:t>
            </a:r>
            <a:r>
              <a:rPr lang="en-US" b="0" i="0" dirty="0">
                <a:solidFill>
                  <a:srgbClr val="222222"/>
                </a:solidFill>
                <a:effectLst/>
                <a:latin typeface="Arial" panose="020B0604020202020204" pitchFamily="34" charset="0"/>
              </a:rPr>
              <a:t> a </a:t>
            </a:r>
            <a:r>
              <a:rPr lang="en-US" b="0" i="0" dirty="0" err="1">
                <a:solidFill>
                  <a:srgbClr val="222222"/>
                </a:solidFill>
                <a:effectLst/>
                <a:latin typeface="Arial" panose="020B0604020202020204" pitchFamily="34" charset="0"/>
              </a:rPr>
              <a:t>celková</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délka</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rámce</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uvedená</a:t>
            </a:r>
            <a:r>
              <a:rPr lang="en-US" b="0" i="0" dirty="0">
                <a:solidFill>
                  <a:srgbClr val="222222"/>
                </a:solidFill>
                <a:effectLst/>
                <a:latin typeface="Arial" panose="020B0604020202020204" pitchFamily="34" charset="0"/>
              </a:rPr>
              <a:t> v </a:t>
            </a:r>
            <a:r>
              <a:rPr lang="en-US" b="0" i="0" dirty="0" err="1">
                <a:solidFill>
                  <a:srgbClr val="222222"/>
                </a:solidFill>
                <a:effectLst/>
                <a:latin typeface="Arial" panose="020B0604020202020204" pitchFamily="34" charset="0"/>
              </a:rPr>
              <a:t>tomto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dokumentu</a:t>
            </a:r>
            <a:r>
              <a:rPr lang="en-US" b="0" i="0" dirty="0">
                <a:solidFill>
                  <a:srgbClr val="222222"/>
                </a:solidFill>
                <a:effectLst/>
                <a:latin typeface="Arial" panose="020B0604020202020204" pitchFamily="34" charset="0"/>
              </a:rPr>
              <a:t> je 10 </a:t>
            </a:r>
            <a:r>
              <a:rPr lang="en-US" b="0" i="0" dirty="0" err="1">
                <a:solidFill>
                  <a:srgbClr val="222222"/>
                </a:solidFill>
                <a:effectLst/>
                <a:latin typeface="Arial" panose="020B0604020202020204" pitchFamily="34" charset="0"/>
              </a:rPr>
              <a:t>ms.</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Referenční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čas</a:t>
            </a:r>
            <a:r>
              <a:rPr lang="en-US" b="0" i="0" dirty="0">
                <a:solidFill>
                  <a:srgbClr val="222222"/>
                </a:solidFill>
                <a:effectLst/>
                <a:latin typeface="Arial" panose="020B0604020202020204" pitchFamily="34" charset="0"/>
              </a:rPr>
              <a:t> je </a:t>
            </a:r>
            <a:r>
              <a:rPr lang="en-US" b="0" i="0" dirty="0" err="1">
                <a:solidFill>
                  <a:srgbClr val="222222"/>
                </a:solidFill>
                <a:effectLst/>
                <a:latin typeface="Arial" panose="020B0604020202020204" pitchFamily="34" charset="0"/>
              </a:rPr>
              <a:t>vztažen</a:t>
            </a:r>
            <a:r>
              <a:rPr lang="en-US" b="0" i="0" dirty="0">
                <a:solidFill>
                  <a:srgbClr val="222222"/>
                </a:solidFill>
                <a:effectLst/>
                <a:latin typeface="Arial" panose="020B0604020202020204" pitchFamily="34" charset="0"/>
              </a:rPr>
              <a:t> k UTC a </a:t>
            </a:r>
            <a:r>
              <a:rPr lang="en-US" b="0" i="0" dirty="0" err="1">
                <a:solidFill>
                  <a:srgbClr val="222222"/>
                </a:solidFill>
                <a:effectLst/>
                <a:latin typeface="Arial" panose="020B0604020202020204" pitchFamily="34" charset="0"/>
              </a:rPr>
              <a:t>začátek</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rádiového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rámce</a:t>
            </a:r>
            <a:r>
              <a:rPr lang="en-US" b="0" i="0" dirty="0">
                <a:solidFill>
                  <a:srgbClr val="222222"/>
                </a:solidFill>
                <a:effectLst/>
                <a:latin typeface="Arial" panose="020B0604020202020204" pitchFamily="34" charset="0"/>
              </a:rPr>
              <a:t> je </a:t>
            </a:r>
            <a:r>
              <a:rPr lang="en-US" b="0" i="0" dirty="0" err="1">
                <a:solidFill>
                  <a:srgbClr val="222222"/>
                </a:solidFill>
                <a:effectLst/>
                <a:latin typeface="Arial" panose="020B0604020202020204" pitchFamily="34" charset="0"/>
              </a:rPr>
              <a:t>stanoven</a:t>
            </a:r>
            <a:r>
              <a:rPr lang="en-US" b="0" i="0" dirty="0">
                <a:solidFill>
                  <a:srgbClr val="222222"/>
                </a:solidFill>
                <a:effectLst/>
                <a:latin typeface="Arial" panose="020B0604020202020204" pitchFamily="34" charset="0"/>
              </a:rPr>
              <a:t> v </a:t>
            </a:r>
            <a:r>
              <a:rPr lang="en-US" b="0" i="0" dirty="0" err="1">
                <a:solidFill>
                  <a:srgbClr val="222222"/>
                </a:solidFill>
                <a:effectLst/>
                <a:latin typeface="Arial" panose="020B0604020202020204" pitchFamily="34" charset="0"/>
              </a:rPr>
              <a:t>souladu</a:t>
            </a:r>
            <a:r>
              <a:rPr lang="en-US" b="0" i="0" dirty="0">
                <a:solidFill>
                  <a:srgbClr val="222222"/>
                </a:solidFill>
                <a:effectLst/>
                <a:latin typeface="Arial" panose="020B0604020202020204" pitchFamily="34" charset="0"/>
              </a:rPr>
              <a:t> s </a:t>
            </a:r>
            <a:r>
              <a:rPr lang="en-US" b="0" i="0" dirty="0" err="1">
                <a:solidFill>
                  <a:srgbClr val="222222"/>
                </a:solidFill>
                <a:effectLst/>
                <a:latin typeface="Arial" panose="020B0604020202020204" pitchFamily="34" charset="0"/>
              </a:rPr>
              <a:t>kapitolou</a:t>
            </a:r>
            <a:r>
              <a:rPr lang="en-US" b="0" i="0" dirty="0">
                <a:solidFill>
                  <a:srgbClr val="222222"/>
                </a:solidFill>
                <a:effectLst/>
                <a:latin typeface="Arial" panose="020B0604020202020204" pitchFamily="34" charset="0"/>
              </a:rPr>
              <a:t> 9 ETSI TS 138 401 (3GPP TS 38.401) </a:t>
            </a:r>
            <a:r>
              <a:rPr lang="en-US" b="0" i="0" dirty="0" err="1">
                <a:solidFill>
                  <a:srgbClr val="222222"/>
                </a:solidFill>
                <a:effectLst/>
                <a:latin typeface="Arial" panose="020B0604020202020204" pitchFamily="34" charset="0"/>
              </a:rPr>
              <a:t>nebo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novějším</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Přesnost</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časové</a:t>
            </a:r>
            <a:r>
              <a:rPr lang="en-US" b="0" i="0" dirty="0">
                <a:solidFill>
                  <a:srgbClr val="222222"/>
                </a:solidFill>
                <a:effectLst/>
                <a:latin typeface="Arial" panose="020B0604020202020204" pitchFamily="34" charset="0"/>
              </a:rPr>
              <a:t> a </a:t>
            </a:r>
            <a:r>
              <a:rPr lang="en-US" b="0" i="0" dirty="0" err="1">
                <a:solidFill>
                  <a:srgbClr val="222222"/>
                </a:solidFill>
                <a:effectLst/>
                <a:latin typeface="Arial" panose="020B0604020202020204" pitchFamily="34" charset="0"/>
              </a:rPr>
              <a:t>fázové</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synchronizace</a:t>
            </a:r>
            <a:r>
              <a:rPr lang="en-US" b="0" i="0" dirty="0">
                <a:solidFill>
                  <a:srgbClr val="222222"/>
                </a:solidFill>
                <a:effectLst/>
                <a:latin typeface="Arial" panose="020B0604020202020204" pitchFamily="34" charset="0"/>
              </a:rPr>
              <a:t> je ± 1,5 µs. </a:t>
            </a:r>
            <a:endParaRPr lang="cs-CZ" dirty="0"/>
          </a:p>
        </p:txBody>
      </p:sp>
    </p:spTree>
    <p:extLst>
      <p:ext uri="{BB962C8B-B14F-4D97-AF65-F5344CB8AC3E}">
        <p14:creationId xmlns:p14="http://schemas.microsoft.com/office/powerpoint/2010/main" val="3224690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466928" y="155643"/>
            <a:ext cx="11021438" cy="699853"/>
          </a:xfrm>
        </p:spPr>
        <p:txBody>
          <a:bodyPr>
            <a:noAutofit/>
          </a:bodyPr>
          <a:lstStyle/>
          <a:p>
            <a:r>
              <a:rPr lang="pl-PL" sz="4000" b="1" dirty="0"/>
              <a:t>Mezioperátorská synchronizace SAL i NSAL</a:t>
            </a:r>
          </a:p>
        </p:txBody>
      </p:sp>
      <p:sp>
        <p:nvSpPr>
          <p:cNvPr id="3" name="Podnadpis 2"/>
          <p:cNvSpPr>
            <a:spLocks noGrp="1"/>
          </p:cNvSpPr>
          <p:nvPr>
            <p:ph type="subTitle" idx="1"/>
          </p:nvPr>
        </p:nvSpPr>
        <p:spPr/>
        <p:txBody>
          <a:bodyPr>
            <a:normAutofit/>
          </a:bodyPr>
          <a:lstStyle/>
          <a:p>
            <a:pPr algn="r"/>
            <a:r>
              <a:rPr lang="cs-CZ" dirty="0"/>
              <a:t>						</a:t>
            </a:r>
          </a:p>
        </p:txBody>
      </p:sp>
      <p:pic>
        <p:nvPicPr>
          <p:cNvPr id="7" name="Obrázek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3764" y="6255172"/>
            <a:ext cx="1324489" cy="495136"/>
          </a:xfrm>
          <a:prstGeom prst="rect">
            <a:avLst/>
          </a:prstGeom>
        </p:spPr>
      </p:pic>
      <p:sp>
        <p:nvSpPr>
          <p:cNvPr id="8" name="TextovéPole 7"/>
          <p:cNvSpPr txBox="1"/>
          <p:nvPr/>
        </p:nvSpPr>
        <p:spPr>
          <a:xfrm>
            <a:off x="11924414" y="0"/>
            <a:ext cx="267586" cy="6895214"/>
          </a:xfrm>
          <a:prstGeom prst="rect">
            <a:avLst/>
          </a:prstGeom>
          <a:solidFill>
            <a:srgbClr val="993366"/>
          </a:solidFill>
        </p:spPr>
        <p:txBody>
          <a:bodyPr wrap="square" rtlCol="0">
            <a:spAutoFit/>
          </a:bodyPr>
          <a:lstStyle/>
          <a:p>
            <a:endParaRPr lang="cs-CZ" dirty="0"/>
          </a:p>
        </p:txBody>
      </p:sp>
      <p:sp>
        <p:nvSpPr>
          <p:cNvPr id="9" name="TextovéPole 8">
            <a:extLst>
              <a:ext uri="{FF2B5EF4-FFF2-40B4-BE49-F238E27FC236}">
                <a16:creationId xmlns:a16="http://schemas.microsoft.com/office/drawing/2014/main" id="{18A79F4A-5A68-4E44-9512-ACC051954597}"/>
              </a:ext>
            </a:extLst>
          </p:cNvPr>
          <p:cNvSpPr txBox="1"/>
          <p:nvPr/>
        </p:nvSpPr>
        <p:spPr>
          <a:xfrm>
            <a:off x="832808" y="855496"/>
            <a:ext cx="10655558" cy="4524315"/>
          </a:xfrm>
          <a:prstGeom prst="rect">
            <a:avLst/>
          </a:prstGeom>
          <a:noFill/>
        </p:spPr>
        <p:txBody>
          <a:bodyPr wrap="square">
            <a:spAutoFit/>
          </a:bodyPr>
          <a:lstStyle/>
          <a:p>
            <a:pPr algn="l"/>
            <a:r>
              <a:rPr lang="cs-CZ" b="1" i="0" dirty="0" err="1">
                <a:solidFill>
                  <a:srgbClr val="615E5A"/>
                </a:solidFill>
                <a:effectLst/>
                <a:latin typeface="Open Sans" panose="020B0606030504020204" pitchFamily="34" charset="0"/>
              </a:rPr>
              <a:t>Hi</a:t>
            </a:r>
            <a:r>
              <a:rPr lang="cs-CZ" b="1" i="0" dirty="0">
                <a:solidFill>
                  <a:srgbClr val="615E5A"/>
                </a:solidFill>
                <a:effectLst/>
                <a:latin typeface="Open Sans" panose="020B0606030504020204" pitchFamily="34" charset="0"/>
              </a:rPr>
              <a:t> Jakub; (přeloženo)</a:t>
            </a:r>
          </a:p>
          <a:p>
            <a:pPr algn="l"/>
            <a:r>
              <a:rPr lang="en-US" b="0" i="0" dirty="0">
                <a:solidFill>
                  <a:srgbClr val="222222"/>
                </a:solidFill>
                <a:effectLst/>
                <a:latin typeface="Arial" panose="020B0604020202020204" pitchFamily="34" charset="0"/>
              </a:rPr>
              <a:t>Cambium </a:t>
            </a:r>
            <a:r>
              <a:rPr lang="en-US" b="0" i="0" dirty="0" err="1">
                <a:solidFill>
                  <a:srgbClr val="222222"/>
                </a:solidFill>
                <a:effectLst/>
                <a:latin typeface="Arial" panose="020B0604020202020204" pitchFamily="34" charset="0"/>
              </a:rPr>
              <a:t>cnWave</a:t>
            </a:r>
            <a:r>
              <a:rPr lang="en-US" b="0" i="0" dirty="0">
                <a:solidFill>
                  <a:srgbClr val="222222"/>
                </a:solidFill>
                <a:effectLst/>
                <a:latin typeface="Arial" panose="020B0604020202020204" pitchFamily="34" charset="0"/>
              </a:rPr>
              <a:t> 28 GHz </a:t>
            </a:r>
            <a:r>
              <a:rPr lang="en-US" b="0" i="0" dirty="0" err="1">
                <a:solidFill>
                  <a:srgbClr val="222222"/>
                </a:solidFill>
                <a:effectLst/>
                <a:latin typeface="Arial" panose="020B0604020202020204" pitchFamily="34" charset="0"/>
              </a:rPr>
              <a:t>podporuje</a:t>
            </a:r>
            <a:r>
              <a:rPr lang="en-US" b="0" i="0" dirty="0">
                <a:solidFill>
                  <a:srgbClr val="222222"/>
                </a:solidFill>
                <a:effectLst/>
                <a:latin typeface="Arial" panose="020B0604020202020204" pitchFamily="34" charset="0"/>
              </a:rPr>
              <a:t> 1ms </a:t>
            </a:r>
            <a:r>
              <a:rPr lang="en-US" b="0" i="0" dirty="0" err="1">
                <a:solidFill>
                  <a:srgbClr val="222222"/>
                </a:solidFill>
                <a:effectLst/>
                <a:latin typeface="Arial" panose="020B0604020202020204" pitchFamily="34" charset="0"/>
              </a:rPr>
              <a:t>periodu</a:t>
            </a:r>
            <a:r>
              <a:rPr lang="en-US" b="0" i="0" dirty="0">
                <a:solidFill>
                  <a:srgbClr val="222222"/>
                </a:solidFill>
                <a:effectLst/>
                <a:latin typeface="Arial" panose="020B0604020202020204" pitchFamily="34" charset="0"/>
              </a:rPr>
              <a:t> TDD ("subframe" v 5G NR), </a:t>
            </a:r>
            <a:r>
              <a:rPr lang="en-US" b="0" i="0" dirty="0" err="1">
                <a:solidFill>
                  <a:srgbClr val="222222"/>
                </a:solidFill>
                <a:effectLst/>
                <a:latin typeface="Arial" panose="020B0604020202020204" pitchFamily="34" charset="0"/>
              </a:rPr>
              <a:t>která</a:t>
            </a:r>
            <a:r>
              <a:rPr lang="en-US" b="0" i="0" dirty="0">
                <a:solidFill>
                  <a:srgbClr val="222222"/>
                </a:solidFill>
                <a:effectLst/>
                <a:latin typeface="Arial" panose="020B0604020202020204" pitchFamily="34" charset="0"/>
              </a:rPr>
              <a:t> se </a:t>
            </a:r>
            <a:r>
              <a:rPr lang="en-US" b="0" i="0" dirty="0" err="1">
                <a:solidFill>
                  <a:srgbClr val="222222"/>
                </a:solidFill>
                <a:effectLst/>
                <a:latin typeface="Arial" panose="020B0604020202020204" pitchFamily="34" charset="0"/>
              </a:rPr>
              <a:t>skládá</a:t>
            </a:r>
            <a:r>
              <a:rPr lang="en-US" b="0" i="0" dirty="0">
                <a:solidFill>
                  <a:srgbClr val="222222"/>
                </a:solidFill>
                <a:effectLst/>
                <a:latin typeface="Arial" panose="020B0604020202020204" pitchFamily="34" charset="0"/>
              </a:rPr>
              <a:t> z 8 </a:t>
            </a:r>
            <a:r>
              <a:rPr lang="en-US" b="0" i="0" dirty="0" err="1">
                <a:solidFill>
                  <a:srgbClr val="222222"/>
                </a:solidFill>
                <a:effectLst/>
                <a:latin typeface="Arial" panose="020B0604020202020204" pitchFamily="34" charset="0"/>
              </a:rPr>
              <a:t>slotů</a:t>
            </a:r>
            <a:r>
              <a:rPr lang="en-US" b="0" i="0" dirty="0">
                <a:solidFill>
                  <a:srgbClr val="222222"/>
                </a:solidFill>
                <a:effectLst/>
                <a:latin typeface="Arial" panose="020B0604020202020204" pitchFamily="34" charset="0"/>
              </a:rPr>
              <a:t> po 125us, </a:t>
            </a:r>
            <a:r>
              <a:rPr lang="en-US" b="0" i="0" dirty="0" err="1">
                <a:solidFill>
                  <a:srgbClr val="222222"/>
                </a:solidFill>
                <a:effectLst/>
                <a:latin typeface="Arial" panose="020B0604020202020204" pitchFamily="34" charset="0"/>
              </a:rPr>
              <a:t>přičemž</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každý</a:t>
            </a:r>
            <a:r>
              <a:rPr lang="en-US" b="0" i="0" dirty="0">
                <a:solidFill>
                  <a:srgbClr val="222222"/>
                </a:solidFill>
                <a:effectLst/>
                <a:latin typeface="Arial" panose="020B0604020202020204" pitchFamily="34" charset="0"/>
              </a:rPr>
              <a:t> slot </a:t>
            </a:r>
            <a:r>
              <a:rPr lang="en-US" b="0" i="0" dirty="0" err="1">
                <a:solidFill>
                  <a:srgbClr val="222222"/>
                </a:solidFill>
                <a:effectLst/>
                <a:latin typeface="Arial" panose="020B0604020202020204" pitchFamily="34" charset="0"/>
              </a:rPr>
              <a:t>obsahuje</a:t>
            </a:r>
            <a:r>
              <a:rPr lang="en-US" b="0" i="0" dirty="0">
                <a:solidFill>
                  <a:srgbClr val="222222"/>
                </a:solidFill>
                <a:effectLst/>
                <a:latin typeface="Arial" panose="020B0604020202020204" pitchFamily="34" charset="0"/>
              </a:rPr>
              <a:t> 14 </a:t>
            </a:r>
            <a:r>
              <a:rPr lang="en-US" b="0" i="0" dirty="0" err="1">
                <a:solidFill>
                  <a:srgbClr val="222222"/>
                </a:solidFill>
                <a:effectLst/>
                <a:latin typeface="Arial" panose="020B0604020202020204" pitchFamily="34" charset="0"/>
              </a:rPr>
              <a:t>symbolů</a:t>
            </a:r>
            <a:r>
              <a:rPr lang="en-US" b="0" i="0" dirty="0">
                <a:solidFill>
                  <a:srgbClr val="222222"/>
                </a:solidFill>
                <a:effectLst/>
                <a:latin typeface="Arial" panose="020B0604020202020204" pitchFamily="34" charset="0"/>
              </a:rPr>
              <a:t> OFDM.</a:t>
            </a:r>
          </a:p>
          <a:p>
            <a:pPr algn="l"/>
            <a:r>
              <a:rPr lang="en-US" b="0" i="0" dirty="0">
                <a:solidFill>
                  <a:srgbClr val="222222"/>
                </a:solidFill>
                <a:effectLst/>
                <a:latin typeface="Arial" panose="020B0604020202020204" pitchFamily="34" charset="0"/>
              </a:rPr>
              <a:t>Je </a:t>
            </a:r>
            <a:r>
              <a:rPr lang="en-US" b="0" i="0" dirty="0" err="1">
                <a:solidFill>
                  <a:srgbClr val="222222"/>
                </a:solidFill>
                <a:effectLst/>
                <a:latin typeface="Arial" panose="020B0604020202020204" pitchFamily="34" charset="0"/>
              </a:rPr>
              <a:t>zřejmé</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že</a:t>
            </a:r>
            <a:r>
              <a:rPr lang="en-US" b="0" i="0" dirty="0">
                <a:solidFill>
                  <a:srgbClr val="222222"/>
                </a:solidFill>
                <a:effectLst/>
                <a:latin typeface="Arial" panose="020B0604020202020204" pitchFamily="34" charset="0"/>
              </a:rPr>
              <a:t> za </a:t>
            </a:r>
            <a:r>
              <a:rPr lang="en-US" b="0" i="0" dirty="0" err="1">
                <a:solidFill>
                  <a:srgbClr val="222222"/>
                </a:solidFill>
                <a:effectLst/>
                <a:latin typeface="Arial" panose="020B0604020202020204" pitchFamily="34" charset="0"/>
              </a:rPr>
              <a:t>sekundu</a:t>
            </a:r>
            <a:r>
              <a:rPr lang="en-US" b="0" i="0" dirty="0">
                <a:solidFill>
                  <a:srgbClr val="222222"/>
                </a:solidFill>
                <a:effectLst/>
                <a:latin typeface="Arial" panose="020B0604020202020204" pitchFamily="34" charset="0"/>
              </a:rPr>
              <a:t> je 1000 </a:t>
            </a:r>
            <a:r>
              <a:rPr lang="en-US" b="0" i="0" dirty="0" err="1">
                <a:solidFill>
                  <a:srgbClr val="222222"/>
                </a:solidFill>
                <a:effectLst/>
                <a:latin typeface="Arial" panose="020B0604020202020204" pitchFamily="34" charset="0"/>
              </a:rPr>
              <a:t>dílčích</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rámců</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Celosíťová</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synchronizace</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založená</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na</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společném</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signálu</a:t>
            </a:r>
            <a:r>
              <a:rPr lang="en-US" b="0" i="0" dirty="0">
                <a:solidFill>
                  <a:srgbClr val="222222"/>
                </a:solidFill>
                <a:effectLst/>
                <a:latin typeface="Arial" panose="020B0604020202020204" pitchFamily="34" charset="0"/>
              </a:rPr>
              <a:t> 1 PPS </a:t>
            </a:r>
            <a:r>
              <a:rPr lang="en-US" b="0" i="0" dirty="0" err="1">
                <a:solidFill>
                  <a:srgbClr val="222222"/>
                </a:solidFill>
                <a:effectLst/>
                <a:latin typeface="Arial" panose="020B0604020202020204" pitchFamily="34" charset="0"/>
              </a:rPr>
              <a:t>zajišťuje</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že</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všechny</a:t>
            </a:r>
            <a:r>
              <a:rPr lang="en-US" b="0" i="0" dirty="0">
                <a:solidFill>
                  <a:srgbClr val="222222"/>
                </a:solidFill>
                <a:effectLst/>
                <a:latin typeface="Arial" panose="020B0604020202020204" pitchFamily="34" charset="0"/>
              </a:rPr>
              <a:t> 1ms </a:t>
            </a:r>
            <a:r>
              <a:rPr lang="en-US" b="0" i="0" dirty="0" err="1">
                <a:solidFill>
                  <a:srgbClr val="222222"/>
                </a:solidFill>
                <a:effectLst/>
                <a:latin typeface="Arial" panose="020B0604020202020204" pitchFamily="34" charset="0"/>
              </a:rPr>
              <a:t>subrámce</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jsou</a:t>
            </a:r>
            <a:r>
              <a:rPr lang="en-US" b="0" i="0" dirty="0">
                <a:solidFill>
                  <a:srgbClr val="222222"/>
                </a:solidFill>
                <a:effectLst/>
                <a:latin typeface="Arial" panose="020B0604020202020204" pitchFamily="34" charset="0"/>
              </a:rPr>
              <a:t> v BTS </a:t>
            </a:r>
            <a:r>
              <a:rPr lang="en-US" b="0" i="0" dirty="0" err="1">
                <a:solidFill>
                  <a:srgbClr val="222222"/>
                </a:solidFill>
                <a:effectLst/>
                <a:latin typeface="Arial" panose="020B0604020202020204" pitchFamily="34" charset="0"/>
              </a:rPr>
              <a:t>časově</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sladěny</a:t>
            </a:r>
            <a:r>
              <a:rPr lang="en-US" b="0" i="0" dirty="0">
                <a:solidFill>
                  <a:srgbClr val="222222"/>
                </a:solidFill>
                <a:effectLst/>
                <a:latin typeface="Arial" panose="020B0604020202020204" pitchFamily="34" charset="0"/>
              </a:rPr>
              <a:t>.</a:t>
            </a:r>
          </a:p>
          <a:p>
            <a:pPr algn="l"/>
            <a:r>
              <a:rPr lang="en-US" b="0" i="0" dirty="0">
                <a:solidFill>
                  <a:srgbClr val="222222"/>
                </a:solidFill>
                <a:effectLst/>
                <a:latin typeface="Arial" panose="020B0604020202020204" pitchFamily="34" charset="0"/>
              </a:rPr>
              <a:t>V </a:t>
            </a:r>
            <a:r>
              <a:rPr lang="en-US" b="0" i="0" dirty="0" err="1">
                <a:solidFill>
                  <a:srgbClr val="222222"/>
                </a:solidFill>
                <a:effectLst/>
                <a:latin typeface="Arial" panose="020B0604020202020204" pitchFamily="34" charset="0"/>
              </a:rPr>
              <a:t>rámci</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jednoho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dílčího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rámce</a:t>
            </a:r>
            <a:r>
              <a:rPr lang="en-US" b="0" i="0" dirty="0">
                <a:solidFill>
                  <a:srgbClr val="222222"/>
                </a:solidFill>
                <a:effectLst/>
                <a:latin typeface="Arial" panose="020B0604020202020204" pitchFamily="34" charset="0"/>
              </a:rPr>
              <a:t> je 8 </a:t>
            </a:r>
            <a:r>
              <a:rPr lang="en-US" b="0" i="0" dirty="0" err="1">
                <a:solidFill>
                  <a:srgbClr val="222222"/>
                </a:solidFill>
                <a:effectLst/>
                <a:latin typeface="Arial" panose="020B0604020202020204" pitchFamily="34" charset="0"/>
              </a:rPr>
              <a:t>slotů</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které</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mohou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být</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definovány</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jako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pouze</a:t>
            </a:r>
            <a:r>
              <a:rPr lang="en-US" b="0" i="0" dirty="0">
                <a:solidFill>
                  <a:srgbClr val="222222"/>
                </a:solidFill>
                <a:effectLst/>
                <a:latin typeface="Arial" panose="020B0604020202020204" pitchFamily="34" charset="0"/>
              </a:rPr>
              <a:t> Downlink (D), Flexible DL </a:t>
            </a:r>
            <a:r>
              <a:rPr lang="en-US" b="0" i="0" dirty="0" err="1">
                <a:solidFill>
                  <a:srgbClr val="222222"/>
                </a:solidFill>
                <a:effectLst/>
                <a:latin typeface="Arial" panose="020B0604020202020204" pitchFamily="34" charset="0"/>
              </a:rPr>
              <a:t>nebo</a:t>
            </a:r>
            <a:r>
              <a:rPr lang="en-US" b="0" i="0" dirty="0">
                <a:solidFill>
                  <a:srgbClr val="222222"/>
                </a:solidFill>
                <a:effectLst/>
                <a:latin typeface="Arial" panose="020B0604020202020204" pitchFamily="34" charset="0"/>
              </a:rPr>
              <a:t> UP (F) </a:t>
            </a:r>
            <a:r>
              <a:rPr lang="en-US" b="0" i="0" dirty="0" err="1">
                <a:solidFill>
                  <a:srgbClr val="222222"/>
                </a:solidFill>
                <a:effectLst/>
                <a:latin typeface="Arial" panose="020B0604020202020204" pitchFamily="34" charset="0"/>
              </a:rPr>
              <a:t>nebo</a:t>
            </a:r>
            <a:r>
              <a:rPr lang="en-US" b="0" i="0" dirty="0">
                <a:solidFill>
                  <a:srgbClr val="222222"/>
                </a:solidFill>
                <a:effectLst/>
                <a:latin typeface="Arial" panose="020B0604020202020204" pitchFamily="34" charset="0"/>
              </a:rPr>
              <a:t> Uplink (U). </a:t>
            </a:r>
            <a:r>
              <a:rPr lang="en-US" b="0" i="0" dirty="0" err="1">
                <a:solidFill>
                  <a:srgbClr val="222222"/>
                </a:solidFill>
                <a:effectLst/>
                <a:latin typeface="Arial" panose="020B0604020202020204" pitchFamily="34" charset="0"/>
              </a:rPr>
              <a:t>Pokud</a:t>
            </a:r>
            <a:r>
              <a:rPr lang="en-US" b="0" i="0" dirty="0">
                <a:solidFill>
                  <a:srgbClr val="222222"/>
                </a:solidFill>
                <a:effectLst/>
                <a:latin typeface="Arial" panose="020B0604020202020204" pitchFamily="34" charset="0"/>
              </a:rPr>
              <a:t> se </a:t>
            </a:r>
            <a:r>
              <a:rPr lang="en-US" b="0" i="0" dirty="0" err="1">
                <a:solidFill>
                  <a:srgbClr val="222222"/>
                </a:solidFill>
                <a:effectLst/>
                <a:latin typeface="Arial" panose="020B0604020202020204" pitchFamily="34" charset="0"/>
              </a:rPr>
              <a:t>více</a:t>
            </a:r>
            <a:r>
              <a:rPr lang="en-US" b="0" i="0" dirty="0">
                <a:solidFill>
                  <a:srgbClr val="222222"/>
                </a:solidFill>
                <a:effectLst/>
                <a:latin typeface="Arial" panose="020B0604020202020204" pitchFamily="34" charset="0"/>
              </a:rPr>
              <a:t> operátorů </a:t>
            </a:r>
            <a:r>
              <a:rPr lang="en-US" b="0" i="0" dirty="0" err="1">
                <a:solidFill>
                  <a:srgbClr val="222222"/>
                </a:solidFill>
                <a:effectLst/>
                <a:latin typeface="Arial" panose="020B0604020202020204" pitchFamily="34" charset="0"/>
              </a:rPr>
              <a:t>dohodne</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například</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na</a:t>
            </a:r>
            <a:r>
              <a:rPr lang="en-US" b="0" i="0" dirty="0">
                <a:solidFill>
                  <a:srgbClr val="222222"/>
                </a:solidFill>
                <a:effectLst/>
                <a:latin typeface="Arial" panose="020B0604020202020204" pitchFamily="34" charset="0"/>
              </a:rPr>
              <a:t> 8 </a:t>
            </a:r>
            <a:r>
              <a:rPr lang="en-US" b="0" i="0" dirty="0" err="1">
                <a:solidFill>
                  <a:srgbClr val="222222"/>
                </a:solidFill>
                <a:effectLst/>
                <a:latin typeface="Arial" panose="020B0604020202020204" pitchFamily="34" charset="0"/>
              </a:rPr>
              <a:t>slotech</a:t>
            </a:r>
            <a:r>
              <a:rPr lang="en-US" b="0" i="0" dirty="0">
                <a:solidFill>
                  <a:srgbClr val="222222"/>
                </a:solidFill>
                <a:effectLst/>
                <a:latin typeface="Arial" panose="020B0604020202020204" pitchFamily="34" charset="0"/>
              </a:rPr>
              <a:t> v </a:t>
            </a:r>
            <a:r>
              <a:rPr lang="en-US" b="0" i="0" dirty="0" err="1">
                <a:solidFill>
                  <a:srgbClr val="222222"/>
                </a:solidFill>
                <a:effectLst/>
                <a:latin typeface="Arial" panose="020B0604020202020204" pitchFamily="34" charset="0"/>
              </a:rPr>
              <a:t>dílčím</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rámci</a:t>
            </a:r>
            <a:r>
              <a:rPr lang="en-US" b="0" i="0" dirty="0">
                <a:solidFill>
                  <a:srgbClr val="222222"/>
                </a:solidFill>
                <a:effectLst/>
                <a:latin typeface="Arial" panose="020B0604020202020204" pitchFamily="34" charset="0"/>
              </a:rPr>
              <a:t> a </a:t>
            </a:r>
            <a:r>
              <a:rPr lang="en-US" b="0" i="0" dirty="0" err="1">
                <a:solidFill>
                  <a:srgbClr val="222222"/>
                </a:solidFill>
                <a:effectLst/>
                <a:latin typeface="Arial" panose="020B0604020202020204" pitchFamily="34" charset="0"/>
              </a:rPr>
              <a:t>na</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společném</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použití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každého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slotu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například</a:t>
            </a:r>
            <a:r>
              <a:rPr lang="en-US" b="0" i="0" dirty="0">
                <a:solidFill>
                  <a:srgbClr val="222222"/>
                </a:solidFill>
                <a:effectLst/>
                <a:latin typeface="Arial" panose="020B0604020202020204" pitchFamily="34" charset="0"/>
              </a:rPr>
              <a:t> "DDDDDFUU", </a:t>
            </a:r>
            <a:r>
              <a:rPr lang="en-US" b="0" i="0" dirty="0" err="1">
                <a:solidFill>
                  <a:srgbClr val="222222"/>
                </a:solidFill>
                <a:effectLst/>
                <a:latin typeface="Arial" panose="020B0604020202020204" pitchFamily="34" charset="0"/>
              </a:rPr>
              <a:t>pak</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lze</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synchronizovat</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síť</a:t>
            </a:r>
            <a:r>
              <a:rPr lang="en-US" b="0" i="0" dirty="0">
                <a:solidFill>
                  <a:srgbClr val="222222"/>
                </a:solidFill>
                <a:effectLst/>
                <a:latin typeface="Arial" panose="020B0604020202020204" pitchFamily="34" charset="0"/>
              </a:rPr>
              <a:t> v </a:t>
            </a:r>
            <a:r>
              <a:rPr lang="en-US" b="0" i="0" dirty="0" err="1">
                <a:solidFill>
                  <a:srgbClr val="222222"/>
                </a:solidFill>
                <a:effectLst/>
                <a:latin typeface="Arial" panose="020B0604020202020204" pitchFamily="34" charset="0"/>
              </a:rPr>
              <a:t>celé</a:t>
            </a:r>
            <a:r>
              <a:rPr lang="en-US" b="0" i="0" dirty="0">
                <a:solidFill>
                  <a:srgbClr val="222222"/>
                </a:solidFill>
                <a:effectLst/>
                <a:latin typeface="Arial" panose="020B0604020202020204" pitchFamily="34" charset="0"/>
              </a:rPr>
              <a:t> zemi.</a:t>
            </a:r>
          </a:p>
          <a:p>
            <a:pPr algn="l"/>
            <a:r>
              <a:rPr lang="en-US" b="0" i="0" dirty="0" err="1">
                <a:solidFill>
                  <a:srgbClr val="222222"/>
                </a:solidFill>
                <a:effectLst/>
                <a:latin typeface="Arial" panose="020B0604020202020204" pitchFamily="34" charset="0"/>
              </a:rPr>
              <a:t>Příkladem</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takové</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dohody</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mezi</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operátory</a:t>
            </a:r>
            <a:r>
              <a:rPr lang="en-US" b="0" i="0" dirty="0">
                <a:solidFill>
                  <a:srgbClr val="222222"/>
                </a:solidFill>
                <a:effectLst/>
                <a:latin typeface="Arial" panose="020B0604020202020204" pitchFamily="34" charset="0"/>
              </a:rPr>
              <a:t> je </a:t>
            </a:r>
            <a:r>
              <a:rPr lang="en-US" b="0" i="0" dirty="0" err="1">
                <a:solidFill>
                  <a:srgbClr val="222222"/>
                </a:solidFill>
                <a:effectLst/>
                <a:latin typeface="Arial" panose="020B0604020202020204" pitchFamily="34" charset="0"/>
              </a:rPr>
              <a:t>Itálie</a:t>
            </a:r>
            <a:r>
              <a:rPr lang="en-US" b="0" i="0" dirty="0">
                <a:solidFill>
                  <a:srgbClr val="222222"/>
                </a:solidFill>
                <a:effectLst/>
                <a:latin typeface="Arial" panose="020B0604020202020204" pitchFamily="34" charset="0"/>
              </a:rPr>
              <a:t> pro </a:t>
            </a:r>
            <a:r>
              <a:rPr lang="en-US" b="0" i="0" dirty="0" err="1">
                <a:solidFill>
                  <a:srgbClr val="222222"/>
                </a:solidFill>
                <a:effectLst/>
                <a:latin typeface="Arial" panose="020B0604020202020204" pitchFamily="34" charset="0"/>
              </a:rPr>
              <a:t>pásmo</a:t>
            </a:r>
            <a:r>
              <a:rPr lang="en-US" b="0" i="0" dirty="0">
                <a:solidFill>
                  <a:srgbClr val="222222"/>
                </a:solidFill>
                <a:effectLst/>
                <a:latin typeface="Arial" panose="020B0604020202020204" pitchFamily="34" charset="0"/>
              </a:rPr>
              <a:t> 26 GHz: </a:t>
            </a:r>
            <a:r>
              <a:rPr lang="en-US" b="0" i="0" dirty="0" err="1">
                <a:solidFill>
                  <a:srgbClr val="222222"/>
                </a:solidFill>
                <a:effectLst/>
                <a:latin typeface="Arial" panose="020B0604020202020204" pitchFamily="34" charset="0"/>
              </a:rPr>
              <a:t>dohodli</a:t>
            </a:r>
            <a:r>
              <a:rPr lang="en-US" b="0" i="0" dirty="0">
                <a:solidFill>
                  <a:srgbClr val="222222"/>
                </a:solidFill>
                <a:effectLst/>
                <a:latin typeface="Arial" panose="020B0604020202020204" pitchFamily="34" charset="0"/>
              </a:rPr>
              <a:t> se </a:t>
            </a:r>
            <a:r>
              <a:rPr lang="en-US" b="0" i="0" dirty="0" err="1">
                <a:solidFill>
                  <a:srgbClr val="222222"/>
                </a:solidFill>
                <a:effectLst/>
                <a:latin typeface="Arial" panose="020B0604020202020204" pitchFamily="34" charset="0"/>
              </a:rPr>
              <a:t>na</a:t>
            </a:r>
            <a:r>
              <a:rPr lang="en-US" b="0" i="0" dirty="0">
                <a:solidFill>
                  <a:srgbClr val="222222"/>
                </a:solidFill>
                <a:effectLst/>
                <a:latin typeface="Arial" panose="020B0604020202020204" pitchFamily="34" charset="0"/>
              </a:rPr>
              <a:t> 6 </a:t>
            </a:r>
            <a:r>
              <a:rPr lang="en-US" b="0" i="0" dirty="0" err="1">
                <a:solidFill>
                  <a:srgbClr val="222222"/>
                </a:solidFill>
                <a:effectLst/>
                <a:latin typeface="Arial" panose="020B0604020202020204" pitchFamily="34" charset="0"/>
              </a:rPr>
              <a:t>slotech</a:t>
            </a:r>
            <a:r>
              <a:rPr lang="en-US" b="0" i="0" dirty="0">
                <a:solidFill>
                  <a:srgbClr val="222222"/>
                </a:solidFill>
                <a:effectLst/>
                <a:latin typeface="Arial" panose="020B0604020202020204" pitchFamily="34" charset="0"/>
              </a:rPr>
              <a:t> TDD (625us, 6 x 125us) DDDFU, </a:t>
            </a:r>
            <a:r>
              <a:rPr lang="en-US" b="0" i="0" dirty="0" err="1">
                <a:solidFill>
                  <a:srgbClr val="222222"/>
                </a:solidFill>
                <a:effectLst/>
                <a:latin typeface="Arial" panose="020B0604020202020204" pitchFamily="34" charset="0"/>
              </a:rPr>
              <a:t>kde</a:t>
            </a:r>
            <a:r>
              <a:rPr lang="en-US" b="0" i="0" dirty="0">
                <a:solidFill>
                  <a:srgbClr val="222222"/>
                </a:solidFill>
                <a:effectLst/>
                <a:latin typeface="Arial" panose="020B0604020202020204" pitchFamily="34" charset="0"/>
              </a:rPr>
              <a:t> slot "F" </a:t>
            </a:r>
            <a:r>
              <a:rPr lang="en-US" b="0" i="0" dirty="0" err="1">
                <a:solidFill>
                  <a:srgbClr val="222222"/>
                </a:solidFill>
                <a:effectLst/>
                <a:latin typeface="Arial" panose="020B0604020202020204" pitchFamily="34" charset="0"/>
              </a:rPr>
              <a:t>má</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dále</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definováno</a:t>
            </a:r>
            <a:r>
              <a:rPr lang="en-US" b="0" i="0" dirty="0">
                <a:solidFill>
                  <a:srgbClr val="222222"/>
                </a:solidFill>
                <a:effectLst/>
                <a:latin typeface="Arial" panose="020B0604020202020204" pitchFamily="34" charset="0"/>
              </a:rPr>
              <a:t> 10 </a:t>
            </a:r>
            <a:r>
              <a:rPr lang="en-US" b="0" i="0" dirty="0" err="1">
                <a:solidFill>
                  <a:srgbClr val="222222"/>
                </a:solidFill>
                <a:effectLst/>
                <a:latin typeface="Arial" panose="020B0604020202020204" pitchFamily="34" charset="0"/>
              </a:rPr>
              <a:t>symbolů</a:t>
            </a:r>
            <a:r>
              <a:rPr lang="en-US" b="0" i="0" dirty="0">
                <a:solidFill>
                  <a:srgbClr val="222222"/>
                </a:solidFill>
                <a:effectLst/>
                <a:latin typeface="Arial" panose="020B0604020202020204" pitchFamily="34" charset="0"/>
              </a:rPr>
              <a:t> OFDM Downlink, 2 </a:t>
            </a:r>
            <a:r>
              <a:rPr lang="en-US" b="0" i="0" dirty="0" err="1">
                <a:solidFill>
                  <a:srgbClr val="222222"/>
                </a:solidFill>
                <a:effectLst/>
                <a:latin typeface="Arial" panose="020B0604020202020204" pitchFamily="34" charset="0"/>
              </a:rPr>
              <a:t>symboly</a:t>
            </a:r>
            <a:r>
              <a:rPr lang="en-US" b="0" i="0" dirty="0">
                <a:solidFill>
                  <a:srgbClr val="222222"/>
                </a:solidFill>
                <a:effectLst/>
                <a:latin typeface="Arial" panose="020B0604020202020204" pitchFamily="34" charset="0"/>
              </a:rPr>
              <a:t> OFDM Flexible a 2 </a:t>
            </a:r>
            <a:r>
              <a:rPr lang="en-US" b="0" i="0" dirty="0" err="1">
                <a:solidFill>
                  <a:srgbClr val="222222"/>
                </a:solidFill>
                <a:effectLst/>
                <a:latin typeface="Arial" panose="020B0604020202020204" pitchFamily="34" charset="0"/>
              </a:rPr>
              <a:t>symboly</a:t>
            </a:r>
            <a:r>
              <a:rPr lang="en-US" b="0" i="0" dirty="0">
                <a:solidFill>
                  <a:srgbClr val="222222"/>
                </a:solidFill>
                <a:effectLst/>
                <a:latin typeface="Arial" panose="020B0604020202020204" pitchFamily="34" charset="0"/>
              </a:rPr>
              <a:t> OFDM Uplink.</a:t>
            </a:r>
          </a:p>
          <a:p>
            <a:pPr algn="l"/>
            <a:r>
              <a:rPr lang="en-US" b="0" i="0" dirty="0">
                <a:solidFill>
                  <a:srgbClr val="222222"/>
                </a:solidFill>
                <a:effectLst/>
                <a:latin typeface="Arial" panose="020B0604020202020204" pitchFamily="34" charset="0"/>
              </a:rPr>
              <a:t>Za </a:t>
            </a:r>
            <a:r>
              <a:rPr lang="en-US" b="0" i="0" dirty="0" err="1">
                <a:solidFill>
                  <a:srgbClr val="222222"/>
                </a:solidFill>
                <a:effectLst/>
                <a:latin typeface="Arial" panose="020B0604020202020204" pitchFamily="34" charset="0"/>
              </a:rPr>
              <a:t>předpokladu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že</a:t>
            </a:r>
            <a:r>
              <a:rPr lang="en-US" b="0" i="0" dirty="0">
                <a:solidFill>
                  <a:srgbClr val="222222"/>
                </a:solidFill>
                <a:effectLst/>
                <a:latin typeface="Arial" panose="020B0604020202020204" pitchFamily="34" charset="0"/>
              </a:rPr>
              <a:t> se </a:t>
            </a:r>
            <a:r>
              <a:rPr lang="en-US" b="0" i="0" dirty="0" err="1">
                <a:solidFill>
                  <a:srgbClr val="222222"/>
                </a:solidFill>
                <a:effectLst/>
                <a:latin typeface="Arial" panose="020B0604020202020204" pitchFamily="34" charset="0"/>
              </a:rPr>
              <a:t>regulační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orgán</a:t>
            </a:r>
            <a:r>
              <a:rPr lang="en-US" b="0" i="0" dirty="0">
                <a:solidFill>
                  <a:srgbClr val="222222"/>
                </a:solidFill>
                <a:effectLst/>
                <a:latin typeface="Arial" panose="020B0604020202020204" pitchFamily="34" charset="0"/>
              </a:rPr>
              <a:t> pro </a:t>
            </a:r>
            <a:r>
              <a:rPr lang="en-US" b="0" i="0" dirty="0" err="1">
                <a:solidFill>
                  <a:srgbClr val="222222"/>
                </a:solidFill>
                <a:effectLst/>
                <a:latin typeface="Arial" panose="020B0604020202020204" pitchFamily="34" charset="0"/>
              </a:rPr>
              <a:t>spektrum</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nebo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operátoři</a:t>
            </a:r>
            <a:r>
              <a:rPr lang="en-US" b="0" i="0" dirty="0">
                <a:solidFill>
                  <a:srgbClr val="222222"/>
                </a:solidFill>
                <a:effectLst/>
                <a:latin typeface="Arial" panose="020B0604020202020204" pitchFamily="34" charset="0"/>
              </a:rPr>
              <a:t> v ČR </a:t>
            </a:r>
            <a:r>
              <a:rPr lang="en-US" b="0" i="0" dirty="0" err="1">
                <a:solidFill>
                  <a:srgbClr val="222222"/>
                </a:solidFill>
                <a:effectLst/>
                <a:latin typeface="Arial" panose="020B0604020202020204" pitchFamily="34" charset="0"/>
              </a:rPr>
              <a:t>dohodnou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na</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společném</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souboru</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parametrů</a:t>
            </a:r>
            <a:r>
              <a:rPr lang="en-US" b="0" i="0" dirty="0">
                <a:solidFill>
                  <a:srgbClr val="222222"/>
                </a:solidFill>
                <a:effectLst/>
                <a:latin typeface="Arial" panose="020B0604020202020204" pitchFamily="34" charset="0"/>
              </a:rPr>
              <a:t>, je </a:t>
            </a:r>
            <a:r>
              <a:rPr lang="en-US" b="0" i="0" dirty="0" err="1">
                <a:solidFill>
                  <a:srgbClr val="222222"/>
                </a:solidFill>
                <a:effectLst/>
                <a:latin typeface="Arial" panose="020B0604020202020204" pitchFamily="34" charset="0"/>
              </a:rPr>
              <a:t>možná</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celostátní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synchronizace</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systému</a:t>
            </a:r>
            <a:r>
              <a:rPr lang="en-US" b="0" i="0" dirty="0">
                <a:solidFill>
                  <a:srgbClr val="222222"/>
                </a:solidFill>
                <a:effectLst/>
                <a:latin typeface="Arial" panose="020B0604020202020204" pitchFamily="34" charset="0"/>
              </a:rPr>
              <a:t> 5G NR.</a:t>
            </a:r>
          </a:p>
          <a:p>
            <a:pPr algn="l"/>
            <a:r>
              <a:rPr lang="en-US" b="0" i="0" dirty="0">
                <a:solidFill>
                  <a:srgbClr val="222222"/>
                </a:solidFill>
                <a:effectLst/>
                <a:latin typeface="Arial" panose="020B0604020202020204" pitchFamily="34" charset="0"/>
              </a:rPr>
              <a:t>Cambium </a:t>
            </a:r>
            <a:r>
              <a:rPr lang="en-US" b="0" i="0" dirty="0" err="1">
                <a:solidFill>
                  <a:srgbClr val="222222"/>
                </a:solidFill>
                <a:effectLst/>
                <a:latin typeface="Arial" panose="020B0604020202020204" pitchFamily="34" charset="0"/>
              </a:rPr>
              <a:t>cnWave</a:t>
            </a:r>
            <a:r>
              <a:rPr lang="en-US" b="0" i="0" dirty="0">
                <a:solidFill>
                  <a:srgbClr val="222222"/>
                </a:solidFill>
                <a:effectLst/>
                <a:latin typeface="Arial" panose="020B0604020202020204" pitchFamily="34" charset="0"/>
              </a:rPr>
              <a:t> 28 GHz </a:t>
            </a:r>
            <a:r>
              <a:rPr lang="en-US" b="0" i="0" dirty="0" err="1">
                <a:solidFill>
                  <a:srgbClr val="222222"/>
                </a:solidFill>
                <a:effectLst/>
                <a:latin typeface="Arial" panose="020B0604020202020204" pitchFamily="34" charset="0"/>
              </a:rPr>
              <a:t>podporuje</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synchronizaci</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externího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signálu</a:t>
            </a:r>
            <a:r>
              <a:rPr lang="en-US" b="0" i="0" dirty="0">
                <a:solidFill>
                  <a:srgbClr val="222222"/>
                </a:solidFill>
                <a:effectLst/>
                <a:latin typeface="Arial" panose="020B0604020202020204" pitchFamily="34" charset="0"/>
              </a:rPr>
              <a:t> 1 PPS (GPS </a:t>
            </a:r>
            <a:r>
              <a:rPr lang="en-US" b="0" i="0" dirty="0" err="1">
                <a:solidFill>
                  <a:srgbClr val="222222"/>
                </a:solidFill>
                <a:effectLst/>
                <a:latin typeface="Arial" panose="020B0604020202020204" pitchFamily="34" charset="0"/>
              </a:rPr>
              <a:t>nebo</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externí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zdroj</a:t>
            </a:r>
            <a:r>
              <a:rPr lang="en-US" b="0" i="0" dirty="0">
                <a:solidFill>
                  <a:srgbClr val="222222"/>
                </a:solidFill>
                <a:effectLst/>
                <a:latin typeface="Arial" panose="020B0604020202020204" pitchFamily="34" charset="0"/>
              </a:rPr>
              <a:t>) a </a:t>
            </a:r>
            <a:r>
              <a:rPr lang="en-US" b="0" i="0" dirty="0" err="1">
                <a:solidFill>
                  <a:srgbClr val="222222"/>
                </a:solidFill>
                <a:effectLst/>
                <a:latin typeface="Arial" panose="020B0604020202020204" pitchFamily="34" charset="0"/>
              </a:rPr>
              <a:t>podpora</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italské</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struktury</a:t>
            </a:r>
            <a:r>
              <a:rPr lang="en-US" b="0" i="0" dirty="0">
                <a:solidFill>
                  <a:srgbClr val="222222"/>
                </a:solidFill>
                <a:effectLst/>
                <a:latin typeface="Arial" panose="020B0604020202020204" pitchFamily="34" charset="0"/>
              </a:rPr>
              <a:t> TDD je </a:t>
            </a:r>
            <a:r>
              <a:rPr lang="en-US" b="0" i="0" dirty="0" err="1">
                <a:solidFill>
                  <a:srgbClr val="222222"/>
                </a:solidFill>
                <a:effectLst/>
                <a:latin typeface="Arial" panose="020B0604020202020204" pitchFamily="34" charset="0"/>
              </a:rPr>
              <a:t>plánována</a:t>
            </a:r>
            <a:r>
              <a:rPr lang="en-US" b="0" i="0" dirty="0">
                <a:solidFill>
                  <a:srgbClr val="222222"/>
                </a:solidFill>
                <a:effectLst/>
                <a:latin typeface="Arial" panose="020B0604020202020204" pitchFamily="34" charset="0"/>
              </a:rPr>
              <a:t> pro </a:t>
            </a:r>
            <a:r>
              <a:rPr lang="en-US" b="0" i="0" dirty="0" err="1">
                <a:solidFill>
                  <a:srgbClr val="222222"/>
                </a:solidFill>
                <a:effectLst/>
                <a:latin typeface="Arial" panose="020B0604020202020204" pitchFamily="34" charset="0"/>
              </a:rPr>
              <a:t>pozdější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vydání</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firmwaru</a:t>
            </a:r>
            <a:r>
              <a:rPr lang="en-US" b="0" i="0" dirty="0">
                <a:solidFill>
                  <a:srgbClr val="222222"/>
                </a:solidFill>
                <a:effectLst/>
                <a:latin typeface="Arial" panose="020B0604020202020204" pitchFamily="34" charset="0"/>
              </a:rPr>
              <a:t> v </a:t>
            </a:r>
            <a:r>
              <a:rPr lang="en-US" b="0" i="0" dirty="0" err="1">
                <a:solidFill>
                  <a:srgbClr val="222222"/>
                </a:solidFill>
                <a:effectLst/>
                <a:latin typeface="Arial" panose="020B0604020202020204" pitchFamily="34" charset="0"/>
              </a:rPr>
              <a:t>roce</a:t>
            </a:r>
            <a:r>
              <a:rPr lang="en-US" b="0" i="0" dirty="0">
                <a:solidFill>
                  <a:srgbClr val="222222"/>
                </a:solidFill>
                <a:effectLst/>
                <a:latin typeface="Arial" panose="020B0604020202020204" pitchFamily="34" charset="0"/>
              </a:rPr>
              <a:t> 2022.</a:t>
            </a:r>
            <a:endParaRPr lang="cs-CZ" dirty="0"/>
          </a:p>
        </p:txBody>
      </p:sp>
    </p:spTree>
    <p:extLst>
      <p:ext uri="{BB962C8B-B14F-4D97-AF65-F5344CB8AC3E}">
        <p14:creationId xmlns:p14="http://schemas.microsoft.com/office/powerpoint/2010/main" val="3224708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466928" y="155643"/>
            <a:ext cx="11021438" cy="699853"/>
          </a:xfrm>
        </p:spPr>
        <p:txBody>
          <a:bodyPr>
            <a:noAutofit/>
          </a:bodyPr>
          <a:lstStyle/>
          <a:p>
            <a:r>
              <a:rPr lang="pl-PL" sz="4000" b="1" dirty="0"/>
              <a:t>Mezioperátorská synchronizace</a:t>
            </a:r>
          </a:p>
        </p:txBody>
      </p:sp>
      <p:sp>
        <p:nvSpPr>
          <p:cNvPr id="3" name="Podnadpis 2"/>
          <p:cNvSpPr>
            <a:spLocks noGrp="1"/>
          </p:cNvSpPr>
          <p:nvPr>
            <p:ph type="subTitle" idx="1"/>
          </p:nvPr>
        </p:nvSpPr>
        <p:spPr/>
        <p:txBody>
          <a:bodyPr>
            <a:normAutofit/>
          </a:bodyPr>
          <a:lstStyle/>
          <a:p>
            <a:pPr algn="r"/>
            <a:r>
              <a:rPr lang="cs-CZ" dirty="0"/>
              <a:t>						</a:t>
            </a:r>
          </a:p>
        </p:txBody>
      </p:sp>
      <p:sp>
        <p:nvSpPr>
          <p:cNvPr id="8" name="TextovéPole 7"/>
          <p:cNvSpPr txBox="1"/>
          <p:nvPr/>
        </p:nvSpPr>
        <p:spPr>
          <a:xfrm>
            <a:off x="11924414" y="0"/>
            <a:ext cx="267586" cy="6895214"/>
          </a:xfrm>
          <a:prstGeom prst="rect">
            <a:avLst/>
          </a:prstGeom>
          <a:solidFill>
            <a:srgbClr val="993366"/>
          </a:solidFill>
        </p:spPr>
        <p:txBody>
          <a:bodyPr wrap="square" rtlCol="0">
            <a:spAutoFit/>
          </a:bodyPr>
          <a:lstStyle/>
          <a:p>
            <a:endParaRPr lang="cs-CZ" dirty="0"/>
          </a:p>
        </p:txBody>
      </p:sp>
      <p:sp>
        <p:nvSpPr>
          <p:cNvPr id="9" name="TextovéPole 8">
            <a:extLst>
              <a:ext uri="{FF2B5EF4-FFF2-40B4-BE49-F238E27FC236}">
                <a16:creationId xmlns:a16="http://schemas.microsoft.com/office/drawing/2014/main" id="{18A79F4A-5A68-4E44-9512-ACC051954597}"/>
              </a:ext>
            </a:extLst>
          </p:cNvPr>
          <p:cNvSpPr txBox="1"/>
          <p:nvPr/>
        </p:nvSpPr>
        <p:spPr>
          <a:xfrm>
            <a:off x="832808" y="855496"/>
            <a:ext cx="10655558" cy="6740307"/>
          </a:xfrm>
          <a:prstGeom prst="rect">
            <a:avLst/>
          </a:prstGeom>
          <a:noFill/>
        </p:spPr>
        <p:txBody>
          <a:bodyPr wrap="square">
            <a:spAutoFit/>
          </a:bodyPr>
          <a:lstStyle/>
          <a:p>
            <a:pPr algn="l"/>
            <a:r>
              <a:rPr lang="cs-CZ" dirty="0"/>
              <a:t>Kotevní frekvence pro Non </a:t>
            </a:r>
            <a:r>
              <a:rPr lang="cs-CZ" dirty="0" err="1"/>
              <a:t>Stand</a:t>
            </a:r>
            <a:r>
              <a:rPr lang="cs-CZ" dirty="0"/>
              <a:t> Alone řešení:  </a:t>
            </a:r>
          </a:p>
          <a:p>
            <a:pPr algn="l"/>
            <a:r>
              <a:rPr lang="cs-CZ" b="0" i="0" dirty="0">
                <a:solidFill>
                  <a:srgbClr val="222222"/>
                </a:solidFill>
                <a:effectLst/>
                <a:latin typeface="Arial" panose="020B0604020202020204" pitchFamily="34" charset="0"/>
              </a:rPr>
              <a:t>Máme ověřeno, že na straně </a:t>
            </a:r>
            <a:r>
              <a:rPr lang="cs-CZ" b="0" i="1" dirty="0">
                <a:solidFill>
                  <a:srgbClr val="222222"/>
                </a:solidFill>
                <a:effectLst/>
                <a:latin typeface="Arial" panose="020B0604020202020204" pitchFamily="34" charset="0"/>
              </a:rPr>
              <a:t>sítě</a:t>
            </a:r>
            <a:r>
              <a:rPr lang="cs-CZ" b="0" i="0" dirty="0">
                <a:solidFill>
                  <a:srgbClr val="222222"/>
                </a:solidFill>
                <a:effectLst/>
                <a:latin typeface="Arial" panose="020B0604020202020204" pitchFamily="34" charset="0"/>
              </a:rPr>
              <a:t> lze přeladit LTE kotvu do „libovolného“ pásma (pokud je šířka nosné alespoň 5 MHz), ale CPE kombinaci </a:t>
            </a:r>
            <a:r>
              <a:rPr lang="cs-CZ" b="0" i="0" dirty="0" err="1">
                <a:solidFill>
                  <a:srgbClr val="222222"/>
                </a:solidFill>
                <a:effectLst/>
                <a:latin typeface="Arial" panose="020B0604020202020204" pitchFamily="34" charset="0"/>
              </a:rPr>
              <a:t>mmWave</a:t>
            </a:r>
            <a:r>
              <a:rPr lang="cs-CZ" b="0" i="0" dirty="0">
                <a:solidFill>
                  <a:srgbClr val="222222"/>
                </a:solidFill>
                <a:effectLst/>
                <a:latin typeface="Arial" panose="020B0604020202020204" pitchFamily="34" charset="0"/>
              </a:rPr>
              <a:t> + 2395-2400M bohužel </a:t>
            </a:r>
            <a:r>
              <a:rPr lang="cs-CZ" b="1" i="0" dirty="0">
                <a:solidFill>
                  <a:srgbClr val="222222"/>
                </a:solidFill>
                <a:effectLst/>
                <a:latin typeface="Arial" panose="020B0604020202020204" pitchFamily="34" charset="0"/>
              </a:rPr>
              <a:t>nepodporuje</a:t>
            </a:r>
            <a:r>
              <a:rPr lang="cs-CZ" b="0" i="0" dirty="0">
                <a:solidFill>
                  <a:srgbClr val="222222"/>
                </a:solidFill>
                <a:effectLst/>
                <a:latin typeface="Arial" panose="020B0604020202020204" pitchFamily="34" charset="0"/>
              </a:rPr>
              <a:t> :(  Naneštěstí nemáme ani zprávy, že by toto pásmo podporovalo CPE jiného výrobce (osobně bych na to moc nesázel).</a:t>
            </a:r>
          </a:p>
          <a:p>
            <a:pPr marL="0" marR="0" algn="l">
              <a:spcBef>
                <a:spcPts val="0"/>
              </a:spcBef>
              <a:spcAft>
                <a:spcPts val="0"/>
              </a:spcAft>
            </a:pPr>
            <a:r>
              <a:rPr lang="cs-CZ" sz="1800" b="0" i="0" dirty="0">
                <a:solidFill>
                  <a:srgbClr val="222222"/>
                </a:solidFill>
                <a:effectLst/>
                <a:latin typeface="Calibri" panose="020F0502020204030204" pitchFamily="34" charset="0"/>
              </a:rPr>
              <a:t>Za nás tedy přichází do úvahy pouze varianta: DC_41A_n258A 2+2</a:t>
            </a:r>
          </a:p>
          <a:p>
            <a:pPr algn="l"/>
            <a:r>
              <a:rPr lang="cs-CZ" b="0" i="0" dirty="0">
                <a:solidFill>
                  <a:srgbClr val="222222"/>
                </a:solidFill>
                <a:effectLst/>
                <a:latin typeface="Arial" panose="020B0604020202020204" pitchFamily="34" charset="0"/>
              </a:rPr>
              <a:t>v manuálu je třeba dívat se do části, kde jsou uvedeny specifikace pásem, které CPE podporuje </a:t>
            </a:r>
            <a:r>
              <a:rPr lang="cs-CZ" b="0" i="1" dirty="0">
                <a:solidFill>
                  <a:srgbClr val="222222"/>
                </a:solidFill>
                <a:effectLst/>
                <a:latin typeface="Arial" panose="020B0604020202020204" pitchFamily="34" charset="0"/>
              </a:rPr>
              <a:t>v kombinaci s </a:t>
            </a:r>
            <a:r>
              <a:rPr lang="cs-CZ" b="0" i="1" dirty="0" err="1">
                <a:solidFill>
                  <a:srgbClr val="222222"/>
                </a:solidFill>
                <a:effectLst/>
                <a:latin typeface="Arial" panose="020B0604020202020204" pitchFamily="34" charset="0"/>
              </a:rPr>
              <a:t>mmWave</a:t>
            </a:r>
            <a:r>
              <a:rPr lang="cs-CZ" b="0" i="0" dirty="0">
                <a:solidFill>
                  <a:srgbClr val="222222"/>
                </a:solidFill>
                <a:effectLst/>
                <a:latin typeface="Arial" panose="020B0604020202020204" pitchFamily="34" charset="0"/>
              </a:rPr>
              <a:t> – v našem případě (předpokládám že bude použito pásmo </a:t>
            </a:r>
            <a:r>
              <a:rPr lang="cs-CZ" b="1" i="0" dirty="0">
                <a:solidFill>
                  <a:srgbClr val="222222"/>
                </a:solidFill>
                <a:effectLst/>
                <a:latin typeface="Arial" panose="020B0604020202020204" pitchFamily="34" charset="0"/>
              </a:rPr>
              <a:t>n258</a:t>
            </a:r>
            <a:r>
              <a:rPr lang="cs-CZ" b="0" i="0" dirty="0">
                <a:solidFill>
                  <a:srgbClr val="222222"/>
                </a:solidFill>
                <a:effectLst/>
                <a:latin typeface="Arial" panose="020B0604020202020204" pitchFamily="34" charset="0"/>
              </a:rPr>
              <a:t> (24.25 – 27.50 GHz):</a:t>
            </a:r>
          </a:p>
          <a:p>
            <a:pPr marL="0" marR="0" algn="l">
              <a:spcBef>
                <a:spcPts val="0"/>
              </a:spcBef>
              <a:spcAft>
                <a:spcPts val="0"/>
              </a:spcAft>
            </a:pPr>
            <a:r>
              <a:rPr lang="cs-CZ" sz="1800" b="0" i="0" dirty="0">
                <a:solidFill>
                  <a:srgbClr val="222222"/>
                </a:solidFill>
                <a:effectLst/>
                <a:latin typeface="Calibri" panose="020F0502020204030204" pitchFamily="34" charset="0"/>
              </a:rPr>
              <a:t>DC_1A_n258A   4+2</a:t>
            </a:r>
          </a:p>
          <a:p>
            <a:pPr marL="0" marR="0" algn="l">
              <a:spcBef>
                <a:spcPts val="0"/>
              </a:spcBef>
              <a:spcAft>
                <a:spcPts val="0"/>
              </a:spcAft>
            </a:pPr>
            <a:r>
              <a:rPr lang="cs-CZ" sz="1800" b="0" i="0" dirty="0">
                <a:solidFill>
                  <a:srgbClr val="222222"/>
                </a:solidFill>
                <a:effectLst/>
                <a:latin typeface="Calibri" panose="020F0502020204030204" pitchFamily="34" charset="0"/>
              </a:rPr>
              <a:t>DC_1A_n258D   4+2</a:t>
            </a:r>
          </a:p>
          <a:p>
            <a:pPr marL="0" marR="0" algn="l">
              <a:spcBef>
                <a:spcPts val="0"/>
              </a:spcBef>
              <a:spcAft>
                <a:spcPts val="0"/>
              </a:spcAft>
            </a:pPr>
            <a:r>
              <a:rPr lang="cs-CZ" sz="1800" b="0" i="0" dirty="0">
                <a:solidFill>
                  <a:srgbClr val="222222"/>
                </a:solidFill>
                <a:effectLst/>
                <a:latin typeface="Calibri" panose="020F0502020204030204" pitchFamily="34" charset="0"/>
              </a:rPr>
              <a:t>DC_3A_n258A   4+2</a:t>
            </a:r>
          </a:p>
          <a:p>
            <a:pPr marL="0" marR="0" algn="l">
              <a:spcBef>
                <a:spcPts val="0"/>
              </a:spcBef>
              <a:spcAft>
                <a:spcPts val="0"/>
              </a:spcAft>
            </a:pPr>
            <a:r>
              <a:rPr lang="cs-CZ" sz="1800" b="0" i="0" dirty="0">
                <a:solidFill>
                  <a:srgbClr val="222222"/>
                </a:solidFill>
                <a:effectLst/>
                <a:latin typeface="Calibri" panose="020F0502020204030204" pitchFamily="34" charset="0"/>
              </a:rPr>
              <a:t>DC_3A_n258D   4+2</a:t>
            </a:r>
          </a:p>
          <a:p>
            <a:pPr marL="0" marR="0" algn="l">
              <a:spcBef>
                <a:spcPts val="0"/>
              </a:spcBef>
              <a:spcAft>
                <a:spcPts val="0"/>
              </a:spcAft>
            </a:pPr>
            <a:r>
              <a:rPr lang="cs-CZ" sz="1800" b="0" i="0" dirty="0">
                <a:solidFill>
                  <a:srgbClr val="222222"/>
                </a:solidFill>
                <a:effectLst/>
                <a:latin typeface="Calibri" panose="020F0502020204030204" pitchFamily="34" charset="0"/>
              </a:rPr>
              <a:t>DC_3A_n258G   4+2</a:t>
            </a:r>
          </a:p>
          <a:p>
            <a:pPr marL="0" marR="0" algn="l">
              <a:spcBef>
                <a:spcPts val="0"/>
              </a:spcBef>
              <a:spcAft>
                <a:spcPts val="0"/>
              </a:spcAft>
            </a:pPr>
            <a:r>
              <a:rPr lang="cs-CZ" sz="1800" b="0" i="0" dirty="0">
                <a:solidFill>
                  <a:srgbClr val="222222"/>
                </a:solidFill>
                <a:effectLst/>
                <a:latin typeface="Calibri" panose="020F0502020204030204" pitchFamily="34" charset="0"/>
              </a:rPr>
              <a:t>DC_8A_n258A   2+2</a:t>
            </a:r>
          </a:p>
          <a:p>
            <a:pPr marL="0" marR="0" algn="l">
              <a:spcBef>
                <a:spcPts val="0"/>
              </a:spcBef>
              <a:spcAft>
                <a:spcPts val="0"/>
              </a:spcAft>
            </a:pPr>
            <a:r>
              <a:rPr lang="cs-CZ" sz="1800" b="0" i="0" dirty="0">
                <a:solidFill>
                  <a:srgbClr val="222222"/>
                </a:solidFill>
                <a:effectLst/>
                <a:latin typeface="Calibri" panose="020F0502020204030204" pitchFamily="34" charset="0"/>
              </a:rPr>
              <a:t>DC_28A_n258A 4+2</a:t>
            </a:r>
          </a:p>
          <a:p>
            <a:pPr marL="0" marR="0" algn="l">
              <a:spcBef>
                <a:spcPts val="0"/>
              </a:spcBef>
              <a:spcAft>
                <a:spcPts val="0"/>
              </a:spcAft>
            </a:pPr>
            <a:r>
              <a:rPr lang="cs-CZ" sz="1800" b="0" i="0" dirty="0">
                <a:solidFill>
                  <a:srgbClr val="222222"/>
                </a:solidFill>
                <a:effectLst/>
                <a:latin typeface="Calibri" panose="020F0502020204030204" pitchFamily="34" charset="0"/>
              </a:rPr>
              <a:t>DC_28A_n258D 4+2</a:t>
            </a:r>
          </a:p>
          <a:p>
            <a:pPr marL="0" marR="0" algn="l">
              <a:spcBef>
                <a:spcPts val="0"/>
              </a:spcBef>
              <a:spcAft>
                <a:spcPts val="0"/>
              </a:spcAft>
            </a:pPr>
            <a:r>
              <a:rPr lang="cs-CZ" sz="1800" b="0" i="0" dirty="0">
                <a:solidFill>
                  <a:srgbClr val="222222"/>
                </a:solidFill>
                <a:effectLst/>
                <a:latin typeface="Calibri" panose="020F0502020204030204" pitchFamily="34" charset="0"/>
              </a:rPr>
              <a:t>DC_28A_n258G 4+2</a:t>
            </a:r>
          </a:p>
          <a:p>
            <a:pPr marL="0" marR="0" algn="l">
              <a:spcBef>
                <a:spcPts val="0"/>
              </a:spcBef>
              <a:spcAft>
                <a:spcPts val="0"/>
              </a:spcAft>
            </a:pPr>
            <a:r>
              <a:rPr lang="cs-CZ" sz="1800" b="0" i="0" dirty="0">
                <a:solidFill>
                  <a:srgbClr val="222222"/>
                </a:solidFill>
                <a:effectLst/>
                <a:latin typeface="Calibri" panose="020F0502020204030204" pitchFamily="34" charset="0"/>
              </a:rPr>
              <a:t>DC_41A_n258A 2+2</a:t>
            </a:r>
          </a:p>
          <a:p>
            <a:pPr algn="l"/>
            <a:r>
              <a:rPr lang="cs-CZ" b="0" i="0" dirty="0">
                <a:solidFill>
                  <a:srgbClr val="222222"/>
                </a:solidFill>
                <a:effectLst/>
                <a:latin typeface="Arial" panose="020B0604020202020204" pitchFamily="34" charset="0"/>
              </a:rPr>
              <a:t> </a:t>
            </a:r>
          </a:p>
          <a:p>
            <a:pPr algn="l"/>
            <a:r>
              <a:rPr lang="cs-CZ" b="0" i="0" dirty="0">
                <a:solidFill>
                  <a:srgbClr val="222222"/>
                </a:solidFill>
                <a:effectLst/>
                <a:latin typeface="Arial" panose="020B0604020202020204" pitchFamily="34" charset="0"/>
              </a:rPr>
              <a:t>Pásmo B41 je definováno jako TDD: </a:t>
            </a:r>
            <a:r>
              <a:rPr lang="cs-CZ" b="1" i="0" dirty="0">
                <a:solidFill>
                  <a:srgbClr val="222222"/>
                </a:solidFill>
                <a:effectLst/>
                <a:latin typeface="Arial" panose="020B0604020202020204" pitchFamily="34" charset="0"/>
              </a:rPr>
              <a:t>2496 – 2690 MHz</a:t>
            </a:r>
            <a:r>
              <a:rPr lang="cs-CZ" b="0" i="0" dirty="0">
                <a:solidFill>
                  <a:srgbClr val="222222"/>
                </a:solidFill>
                <a:effectLst/>
                <a:latin typeface="Arial" panose="020B0604020202020204" pitchFamily="34" charset="0"/>
              </a:rPr>
              <a:t>, což bohužel není v rozsahu, které ČTÚ nabízí.</a:t>
            </a:r>
          </a:p>
          <a:p>
            <a:pPr marL="0" marR="0" algn="l">
              <a:spcBef>
                <a:spcPts val="0"/>
              </a:spcBef>
              <a:spcAft>
                <a:spcPts val="0"/>
              </a:spcAft>
            </a:pPr>
            <a:endParaRPr lang="cs-CZ" sz="1800" b="0" i="0" dirty="0">
              <a:solidFill>
                <a:srgbClr val="222222"/>
              </a:solidFill>
              <a:effectLst/>
              <a:latin typeface="Calibri" panose="020F0502020204030204" pitchFamily="34" charset="0"/>
            </a:endParaRPr>
          </a:p>
          <a:p>
            <a:pPr algn="l"/>
            <a:endParaRPr lang="cs-CZ" dirty="0"/>
          </a:p>
          <a:p>
            <a:pPr algn="l"/>
            <a:endParaRPr lang="cs-CZ" dirty="0"/>
          </a:p>
        </p:txBody>
      </p:sp>
    </p:spTree>
    <p:extLst>
      <p:ext uri="{BB962C8B-B14F-4D97-AF65-F5344CB8AC3E}">
        <p14:creationId xmlns:p14="http://schemas.microsoft.com/office/powerpoint/2010/main" val="449855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dpis 2"/>
          <p:cNvSpPr>
            <a:spLocks noGrp="1"/>
          </p:cNvSpPr>
          <p:nvPr>
            <p:ph type="subTitle" idx="1"/>
          </p:nvPr>
        </p:nvSpPr>
        <p:spPr/>
        <p:txBody>
          <a:bodyPr>
            <a:normAutofit/>
          </a:bodyPr>
          <a:lstStyle/>
          <a:p>
            <a:pPr algn="r"/>
            <a:r>
              <a:rPr lang="cs-CZ" dirty="0"/>
              <a:t>						</a:t>
            </a:r>
          </a:p>
        </p:txBody>
      </p:sp>
      <p:sp>
        <p:nvSpPr>
          <p:cNvPr id="6" name="TextovéPole 5"/>
          <p:cNvSpPr txBox="1"/>
          <p:nvPr/>
        </p:nvSpPr>
        <p:spPr>
          <a:xfrm>
            <a:off x="923170" y="1103625"/>
            <a:ext cx="10695582" cy="3477875"/>
          </a:xfrm>
          <a:prstGeom prst="rect">
            <a:avLst/>
          </a:prstGeom>
          <a:noFill/>
        </p:spPr>
        <p:txBody>
          <a:bodyPr wrap="square" rtlCol="0">
            <a:spAutoFit/>
          </a:bodyPr>
          <a:lstStyle/>
          <a:p>
            <a:r>
              <a:rPr lang="cs-CZ" sz="2200" dirty="0"/>
              <a:t>Děkuji Vám za pozornost.</a:t>
            </a:r>
          </a:p>
          <a:p>
            <a:pPr marL="342900" indent="-342900">
              <a:buFontTx/>
              <a:buChar char="-"/>
            </a:pPr>
            <a:endParaRPr lang="cs-CZ" sz="2200" dirty="0"/>
          </a:p>
          <a:p>
            <a:pPr marL="342900" indent="-342900">
              <a:buFontTx/>
              <a:buChar char="-"/>
            </a:pPr>
            <a:endParaRPr lang="cs-CZ" sz="2200" dirty="0"/>
          </a:p>
          <a:p>
            <a:pPr marL="342900" indent="-342900">
              <a:buFontTx/>
              <a:buChar char="-"/>
            </a:pPr>
            <a:endParaRPr lang="cs-CZ" sz="2200" dirty="0"/>
          </a:p>
          <a:p>
            <a:pPr marL="342900" indent="-342900">
              <a:buFontTx/>
              <a:buChar char="-"/>
            </a:pPr>
            <a:endParaRPr lang="cs-CZ" sz="2200" dirty="0"/>
          </a:p>
          <a:p>
            <a:endParaRPr lang="cs-CZ" sz="2200" dirty="0"/>
          </a:p>
          <a:p>
            <a:endParaRPr lang="cs-CZ" sz="2200" dirty="0"/>
          </a:p>
          <a:p>
            <a:endParaRPr lang="cs-CZ" sz="2200" dirty="0"/>
          </a:p>
          <a:p>
            <a:pPr algn="r"/>
            <a:r>
              <a:rPr lang="cs-CZ" sz="2200" dirty="0"/>
              <a:t>Výbor nezávislého ICT průmyslu, </a:t>
            </a:r>
            <a:r>
              <a:rPr lang="cs-CZ" sz="2200" dirty="0" err="1"/>
              <a:t>z.s</a:t>
            </a:r>
            <a:endParaRPr lang="cs-CZ" sz="2200" dirty="0"/>
          </a:p>
          <a:p>
            <a:pPr algn="r"/>
            <a:r>
              <a:rPr lang="cs-CZ" sz="2200" dirty="0"/>
              <a:t>jakub.rejzek@vnictp.cz</a:t>
            </a:r>
          </a:p>
        </p:txBody>
      </p:sp>
      <p:pic>
        <p:nvPicPr>
          <p:cNvPr id="7" name="Obrázek 6"/>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5076825" y="2502292"/>
            <a:ext cx="2038350" cy="762000"/>
          </a:xfrm>
          <a:prstGeom prst="rect">
            <a:avLst/>
          </a:prstGeom>
        </p:spPr>
      </p:pic>
      <p:sp>
        <p:nvSpPr>
          <p:cNvPr id="8" name="TextovéPole 7"/>
          <p:cNvSpPr txBox="1"/>
          <p:nvPr/>
        </p:nvSpPr>
        <p:spPr>
          <a:xfrm>
            <a:off x="11924414" y="0"/>
            <a:ext cx="267586" cy="6895214"/>
          </a:xfrm>
          <a:prstGeom prst="rect">
            <a:avLst/>
          </a:prstGeom>
          <a:solidFill>
            <a:srgbClr val="993366"/>
          </a:solidFill>
        </p:spPr>
        <p:txBody>
          <a:bodyPr wrap="square" rtlCol="0">
            <a:spAutoFit/>
          </a:bodyPr>
          <a:lstStyle/>
          <a:p>
            <a:endParaRPr lang="cs-CZ" dirty="0"/>
          </a:p>
        </p:txBody>
      </p:sp>
      <p:sp>
        <p:nvSpPr>
          <p:cNvPr id="4" name="Nadpis 3"/>
          <p:cNvSpPr>
            <a:spLocks noGrp="1"/>
          </p:cNvSpPr>
          <p:nvPr>
            <p:ph type="ctrTitle"/>
          </p:nvPr>
        </p:nvSpPr>
        <p:spPr/>
        <p:txBody>
          <a:bodyPr/>
          <a:lstStyle/>
          <a:p>
            <a:r>
              <a:rPr lang="cs-CZ" dirty="0"/>
              <a:t> </a:t>
            </a:r>
          </a:p>
        </p:txBody>
      </p:sp>
    </p:spTree>
    <p:extLst>
      <p:ext uri="{BB962C8B-B14F-4D97-AF65-F5344CB8AC3E}">
        <p14:creationId xmlns:p14="http://schemas.microsoft.com/office/powerpoint/2010/main" val="1295386861"/>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3831</TotalTime>
  <Words>1837</Words>
  <Application>Microsoft Office PowerPoint</Application>
  <PresentationFormat>Širokoúhlá obrazovka</PresentationFormat>
  <Paragraphs>68</Paragraphs>
  <Slides>5</Slides>
  <Notes>5</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5</vt:i4>
      </vt:variant>
    </vt:vector>
  </HeadingPairs>
  <TitlesOfParts>
    <vt:vector size="11" baseType="lpstr">
      <vt:lpstr>Arial</vt:lpstr>
      <vt:lpstr>Calibri</vt:lpstr>
      <vt:lpstr>Calibri Light</vt:lpstr>
      <vt:lpstr>inherit</vt:lpstr>
      <vt:lpstr>Open Sans</vt:lpstr>
      <vt:lpstr>Motiv Office</vt:lpstr>
      <vt:lpstr>26 GHz zkušenosti ze zahraničí  video</vt:lpstr>
      <vt:lpstr>Mezioperátorská synchronizace Stand Alone i NSAL</vt:lpstr>
      <vt:lpstr>Mezioperátorská synchronizace SAL i NSAL</vt:lpstr>
      <vt:lpstr>Mezioperátorská synchronizace</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 dokáže bezdrát s optikou v síti NGA</dc:title>
  <dc:creator>Jakub Rejzek</dc:creator>
  <cp:lastModifiedBy>Jakub Rejzek</cp:lastModifiedBy>
  <cp:revision>141</cp:revision>
  <dcterms:created xsi:type="dcterms:W3CDTF">2015-03-11T15:02:03Z</dcterms:created>
  <dcterms:modified xsi:type="dcterms:W3CDTF">2022-06-16T20:07:45Z</dcterms:modified>
</cp:coreProperties>
</file>