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57" r:id="rId4"/>
    <p:sldId id="279" r:id="rId5"/>
    <p:sldId id="280" r:id="rId6"/>
    <p:sldId id="282" r:id="rId7"/>
    <p:sldId id="283" r:id="rId8"/>
    <p:sldId id="284" r:id="rId9"/>
    <p:sldId id="278" r:id="rId10"/>
    <p:sldId id="275" r:id="rId11"/>
    <p:sldId id="276" r:id="rId12"/>
    <p:sldId id="277" r:id="rId13"/>
    <p:sldId id="286" r:id="rId14"/>
    <p:sldId id="287" r:id="rId15"/>
    <p:sldId id="288" r:id="rId16"/>
    <p:sldId id="292" r:id="rId17"/>
    <p:sldId id="293" r:id="rId18"/>
    <p:sldId id="294" r:id="rId19"/>
    <p:sldId id="295" r:id="rId20"/>
    <p:sldId id="296" r:id="rId21"/>
    <p:sldId id="297" r:id="rId22"/>
    <p:sldId id="258" r:id="rId2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DF6CF1DC-604E-5344-A634-363FC138EA57}">
          <p14:sldIdLst>
            <p14:sldId id="256"/>
            <p14:sldId id="274"/>
            <p14:sldId id="257"/>
            <p14:sldId id="279"/>
            <p14:sldId id="280"/>
            <p14:sldId id="282"/>
            <p14:sldId id="283"/>
            <p14:sldId id="284"/>
            <p14:sldId id="278"/>
            <p14:sldId id="275"/>
            <p14:sldId id="276"/>
            <p14:sldId id="277"/>
            <p14:sldId id="286"/>
            <p14:sldId id="287"/>
            <p14:sldId id="288"/>
            <p14:sldId id="292"/>
            <p14:sldId id="293"/>
            <p14:sldId id="294"/>
            <p14:sldId id="295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2F0"/>
    <a:srgbClr val="EB592C"/>
    <a:srgbClr val="62B93D"/>
    <a:srgbClr val="F8D7CD"/>
    <a:srgbClr val="29AD32"/>
    <a:srgbClr val="28B331"/>
    <a:srgbClr val="2BB735"/>
    <a:srgbClr val="349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5" autoAdjust="0"/>
    <p:restoredTop sz="86378"/>
  </p:normalViewPr>
  <p:slideViewPr>
    <p:cSldViewPr snapToObjects="1">
      <p:cViewPr varScale="1">
        <p:scale>
          <a:sx n="91" d="100"/>
          <a:sy n="91" d="100"/>
        </p:scale>
        <p:origin x="51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Komplexní telekomunikační řešení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7278-9594-B04F-97D6-63899DCFAC36}" type="datetime1">
              <a:rPr lang="en-US" smtClean="0"/>
              <a:t>6/5/24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6938-B089-F448-9DBC-97D4E16B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477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r>
              <a:rPr lang="en-US"/>
              <a:t>Komplexní telekomunikační řešení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8066E564-DCA5-694F-884F-D5417E84ED6B}" type="datetime1">
              <a:rPr lang="en-US" smtClean="0"/>
              <a:t>6/5/24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B4F16232-DDD2-C940-A313-BC5F7A566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985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1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8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2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2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8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3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4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407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Nadpis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0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6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ěžný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36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095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alphaModFix amt="29692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9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56B514-11F7-0041-8423-396CF26E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596F2E-2B12-6342-A3C4-0F841A094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011417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e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cs-CZ" dirty="0"/>
              <a:t>Nadpis poděkování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8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95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8" r:id="rId3"/>
    <p:sldLayoutId id="2147483730" r:id="rId4"/>
    <p:sldLayoutId id="2147483721" r:id="rId5"/>
    <p:sldLayoutId id="2147483731" r:id="rId6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46A3A-57D1-4254-B1E4-0CED09086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010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Principy MW komunikace, aneb vše co musí znát každý kvalifikovaný technik</a:t>
            </a:r>
            <a:b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6D56AC-0D99-43A2-8E7A-EA5779A41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0683"/>
            <a:ext cx="9144000" cy="1655762"/>
          </a:xfrm>
        </p:spPr>
        <p:txBody>
          <a:bodyPr/>
          <a:lstStyle/>
          <a:p>
            <a:r>
              <a:rPr lang="cs-CZ" dirty="0"/>
              <a:t>Ing. David Němec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1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Mikrovlnné Komunikace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E8A085-A798-B9B8-E086-C79F3E4FB415}"/>
              </a:ext>
            </a:extLst>
          </p:cNvPr>
          <p:cNvSpPr txBox="1"/>
          <p:nvPr/>
        </p:nvSpPr>
        <p:spPr>
          <a:xfrm>
            <a:off x="695400" y="1956371"/>
            <a:ext cx="11233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000" b="1" dirty="0"/>
              <a:t>Shannon–</a:t>
            </a:r>
            <a:r>
              <a:rPr lang="cs-CZ" sz="2000" b="1" dirty="0" err="1"/>
              <a:t>Hartley</a:t>
            </a:r>
            <a:r>
              <a:rPr lang="cs-CZ" sz="2000" b="1" dirty="0"/>
              <a:t> </a:t>
            </a:r>
            <a:r>
              <a:rPr lang="cs-CZ" sz="2000" b="1" dirty="0" err="1"/>
              <a:t>theorem</a:t>
            </a:r>
            <a:endParaRPr lang="cs-CZ" sz="2000" b="1" dirty="0"/>
          </a:p>
          <a:p>
            <a:endParaRPr lang="cs-CZ" sz="2000" dirty="0"/>
          </a:p>
          <a:p>
            <a:r>
              <a:rPr lang="cs-CZ" sz="2000" dirty="0"/>
              <a:t>C kapacita v b/s</a:t>
            </a:r>
          </a:p>
          <a:p>
            <a:r>
              <a:rPr lang="cs-CZ" sz="2000" dirty="0"/>
              <a:t>B šířka pásma v Hz</a:t>
            </a:r>
          </a:p>
          <a:p>
            <a:r>
              <a:rPr lang="cs-CZ" sz="2000" dirty="0"/>
              <a:t>S síla přijímaného signálu</a:t>
            </a:r>
          </a:p>
          <a:p>
            <a:r>
              <a:rPr lang="cs-CZ" sz="2000" dirty="0"/>
              <a:t>N síla přijímaného šumu </a:t>
            </a:r>
          </a:p>
          <a:p>
            <a:endParaRPr lang="cs-CZ" sz="2000" dirty="0"/>
          </a:p>
          <a:p>
            <a:r>
              <a:rPr lang="cs-CZ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Když je SNR velký ( </a:t>
            </a:r>
            <a:r>
              <a:rPr lang="cs-CZ" sz="20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S</a:t>
            </a:r>
            <a:r>
              <a:rPr lang="cs-CZ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/ </a:t>
            </a:r>
            <a:r>
              <a:rPr lang="cs-CZ" sz="2000" b="0" i="1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N</a:t>
            </a:r>
            <a:r>
              <a:rPr lang="cs-CZ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≫ 1 ), logaritmus je aproximován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 tomto případě je kapacita logaritmická ve výkonu a přibližně lineární v šířce pásma (ne zcela lineární, protože N se zvyšuje se šířkou pásma).</a:t>
            </a:r>
          </a:p>
        </p:txBody>
      </p:sp>
      <p:pic>
        <p:nvPicPr>
          <p:cNvPr id="2" name="Obrázek 1" descr="Obsah obrázku Písmo, bílé, symbol, typografie&#10;&#10;Popis byl vytvořen automaticky">
            <a:extLst>
              <a:ext uri="{FF2B5EF4-FFF2-40B4-BE49-F238E27FC236}">
                <a16:creationId xmlns:a16="http://schemas.microsoft.com/office/drawing/2014/main" id="{53154ECA-E5CD-43BB-38D5-CD99DCDE8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35" y="1988840"/>
            <a:ext cx="3213957" cy="936104"/>
          </a:xfrm>
          <a:prstGeom prst="rect">
            <a:avLst/>
          </a:prstGeom>
        </p:spPr>
      </p:pic>
      <p:pic>
        <p:nvPicPr>
          <p:cNvPr id="3" name="Obrázek 2" descr="Obsah obrázku Písmo, text, bílé, kaligrafie&#10;&#10;Popis byl vytvořen automaticky">
            <a:extLst>
              <a:ext uri="{FF2B5EF4-FFF2-40B4-BE49-F238E27FC236}">
                <a16:creationId xmlns:a16="http://schemas.microsoft.com/office/drawing/2014/main" id="{47880560-1012-68CB-47AF-3B178B5CA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869160"/>
            <a:ext cx="3721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Mikrovlnné Komunikace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E8A085-A798-B9B8-E086-C79F3E4FB415}"/>
              </a:ext>
            </a:extLst>
          </p:cNvPr>
          <p:cNvSpPr txBox="1"/>
          <p:nvPr/>
        </p:nvSpPr>
        <p:spPr>
          <a:xfrm>
            <a:off x="695400" y="1956371"/>
            <a:ext cx="11233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000" dirty="0"/>
              <a:t>Příklad: </a:t>
            </a:r>
          </a:p>
          <a:p>
            <a:pPr algn="ctr"/>
            <a:r>
              <a:rPr lang="cs-CZ" sz="2000" b="1" dirty="0"/>
              <a:t>BW=28MHz. s/n=30dB </a:t>
            </a:r>
          </a:p>
          <a:p>
            <a:pPr algn="ctr"/>
            <a:r>
              <a:rPr lang="cs-CZ" sz="2000" b="1" dirty="0"/>
              <a:t>C ≤ 278 Mb/s</a:t>
            </a:r>
          </a:p>
          <a:p>
            <a:pPr algn="ctr"/>
            <a:r>
              <a:rPr lang="cs-CZ" sz="2000" dirty="0"/>
              <a:t>dnešní technologie běžně 260 Mbit/s (vliv masky ACAP, ACCP)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Kapacitu kanálu lze lineárně zvyšovat buď </a:t>
            </a:r>
            <a:r>
              <a:rPr lang="cs-CZ" sz="2000" b="1" dirty="0"/>
              <a:t>zvýšením šířky pásma</a:t>
            </a:r>
            <a:r>
              <a:rPr lang="cs-CZ" sz="2000" dirty="0"/>
              <a:t>, nebo </a:t>
            </a:r>
            <a:r>
              <a:rPr lang="cs-CZ" sz="2000" b="1" dirty="0"/>
              <a:t>použitím modulací vyšších řádů</a:t>
            </a:r>
            <a:r>
              <a:rPr lang="cs-CZ" sz="2000" dirty="0"/>
              <a:t> , které k provozu potřebují velmi vysoký SNR = exponenciální nárůst požadavku SNR, pokud se zvyšuje modulace.</a:t>
            </a:r>
          </a:p>
          <a:p>
            <a:endParaRPr lang="cs-CZ" sz="2000" dirty="0"/>
          </a:p>
          <a:p>
            <a:r>
              <a:rPr lang="cs-CZ" sz="2000" dirty="0"/>
              <a:t>Další možnosti navyšování kapacity je slučování kanálů např. XPIC nebo MIMO</a:t>
            </a:r>
          </a:p>
        </p:txBody>
      </p:sp>
      <p:pic>
        <p:nvPicPr>
          <p:cNvPr id="6" name="Obrázek 5" descr="Obsah obrázku Písmo, text, bílé, kaligrafie&#10;&#10;Popis byl vytvořen automaticky">
            <a:extLst>
              <a:ext uri="{FF2B5EF4-FFF2-40B4-BE49-F238E27FC236}">
                <a16:creationId xmlns:a16="http://schemas.microsoft.com/office/drawing/2014/main" id="{91985AF0-70A5-21A8-B2E8-38D8F9743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988840"/>
            <a:ext cx="3721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Modulace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E8A085-A798-B9B8-E086-C79F3E4FB415}"/>
              </a:ext>
            </a:extLst>
          </p:cNvPr>
          <p:cNvSpPr txBox="1"/>
          <p:nvPr/>
        </p:nvSpPr>
        <p:spPr>
          <a:xfrm>
            <a:off x="695400" y="1956371"/>
            <a:ext cx="11233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 fungují modulace: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U mikrovlnných technologiích je nejčastěji používána modulace kvadraturně amplitudová (</a:t>
            </a:r>
            <a:r>
              <a:rPr lang="cs-CZ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QAM</a:t>
            </a:r>
            <a:r>
              <a:rPr lang="cs-CZ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7BBB4E-F1BA-3F80-31B5-3698B8BD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374855"/>
            <a:ext cx="4879135" cy="3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Modulace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FB62C2-4001-F43F-3A94-A103D45B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639050"/>
            <a:ext cx="3781963" cy="5218950"/>
          </a:xfrm>
          <a:prstGeom prst="rect">
            <a:avLst/>
          </a:prstGeom>
        </p:spPr>
      </p:pic>
      <p:pic>
        <p:nvPicPr>
          <p:cNvPr id="3074" name="Picture 2" descr="A Primer on Quadrature Amplitude Modulation (QAM) - Mini-Circuits Blog">
            <a:extLst>
              <a:ext uri="{FF2B5EF4-FFF2-40B4-BE49-F238E27FC236}">
                <a16:creationId xmlns:a16="http://schemas.microsoft.com/office/drawing/2014/main" id="{E59A190C-733A-D0C7-C25B-8A32010E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6" y="2276872"/>
            <a:ext cx="659981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Modulace</a:t>
            </a:r>
          </a:p>
        </p:txBody>
      </p:sp>
      <p:pic>
        <p:nvPicPr>
          <p:cNvPr id="4098" name="Picture 2" descr="matlab - Analyzing a 16-QAM modulated waveform? - Signal Processing Stack  Exchange">
            <a:extLst>
              <a:ext uri="{FF2B5EF4-FFF2-40B4-BE49-F238E27FC236}">
                <a16:creationId xmlns:a16="http://schemas.microsoft.com/office/drawing/2014/main" id="{6B9B931A-3FE8-97BE-E0DB-2E7952FB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47" y="2636911"/>
            <a:ext cx="5923007" cy="28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339677-3F17-4D28-55A6-9AC1CCE50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4" y="2010048"/>
            <a:ext cx="6744372" cy="44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6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Zpracování signálu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761833-D30C-CC32-5662-FCD62D40B01E}"/>
              </a:ext>
            </a:extLst>
          </p:cNvPr>
          <p:cNvSpPr txBox="1"/>
          <p:nvPr/>
        </p:nvSpPr>
        <p:spPr>
          <a:xfrm>
            <a:off x="551384" y="1812294"/>
            <a:ext cx="111612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Další možnosti zpracování signálu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Kanálové kódování, rozdělování signálu na </a:t>
            </a:r>
            <a:r>
              <a:rPr lang="cs-CZ" dirty="0" err="1"/>
              <a:t>subnosné</a:t>
            </a:r>
            <a:r>
              <a:rPr lang="cs-CZ" dirty="0"/>
              <a:t>, polarizační sdružování toků, fázové sdružování toků</a:t>
            </a:r>
          </a:p>
          <a:p>
            <a:endParaRPr lang="cs-CZ" dirty="0"/>
          </a:p>
          <a:p>
            <a:pPr algn="ctr"/>
            <a:r>
              <a:rPr lang="cs-CZ" b="1" dirty="0"/>
              <a:t>FEC</a:t>
            </a:r>
            <a:r>
              <a:rPr lang="cs-CZ" dirty="0"/>
              <a:t> ,</a:t>
            </a:r>
            <a:r>
              <a:rPr lang="cs-CZ" b="1" dirty="0"/>
              <a:t>OFDM</a:t>
            </a:r>
            <a:r>
              <a:rPr lang="cs-CZ" dirty="0"/>
              <a:t>, </a:t>
            </a:r>
            <a:r>
              <a:rPr lang="cs-CZ" b="1" dirty="0"/>
              <a:t>OFDMA</a:t>
            </a:r>
            <a:r>
              <a:rPr lang="cs-CZ" dirty="0"/>
              <a:t>, </a:t>
            </a:r>
            <a:r>
              <a:rPr lang="cs-CZ" b="1" dirty="0"/>
              <a:t>XPIC</a:t>
            </a:r>
            <a:r>
              <a:rPr lang="cs-CZ" dirty="0"/>
              <a:t>, </a:t>
            </a:r>
            <a:r>
              <a:rPr lang="cs-CZ" b="1" dirty="0"/>
              <a:t>MIMO</a:t>
            </a:r>
            <a:r>
              <a:rPr lang="cs-CZ" dirty="0"/>
              <a:t>, </a:t>
            </a:r>
            <a:r>
              <a:rPr lang="cs-CZ" b="1" dirty="0"/>
              <a:t>MU-MIMO</a:t>
            </a:r>
            <a:endParaRPr lang="cs-CZ" dirty="0"/>
          </a:p>
        </p:txBody>
      </p:sp>
      <p:pic>
        <p:nvPicPr>
          <p:cNvPr id="6" name="Obrázek 5" descr="Obsah obrázku skica, bílé&#10;&#10;Popis byl vytvořen automaticky">
            <a:extLst>
              <a:ext uri="{FF2B5EF4-FFF2-40B4-BE49-F238E27FC236}">
                <a16:creationId xmlns:a16="http://schemas.microsoft.com/office/drawing/2014/main" id="{D7FB3A9E-9CE7-02C6-81D6-3E5A478B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852936"/>
            <a:ext cx="9937104" cy="23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Zpracování signálu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761833-D30C-CC32-5662-FCD62D40B01E}"/>
              </a:ext>
            </a:extLst>
          </p:cNvPr>
          <p:cNvSpPr txBox="1"/>
          <p:nvPr/>
        </p:nvSpPr>
        <p:spPr>
          <a:xfrm>
            <a:off x="551384" y="1812294"/>
            <a:ext cx="111612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Další možnosti zpracování signálu</a:t>
            </a:r>
          </a:p>
          <a:p>
            <a:endParaRPr lang="cs-CZ" dirty="0"/>
          </a:p>
          <a:p>
            <a:r>
              <a:rPr lang="cs-CZ" b="1" dirty="0"/>
              <a:t>FEC</a:t>
            </a:r>
            <a:r>
              <a:rPr lang="cs-CZ" dirty="0"/>
              <a:t> – Detekce a oprava chyb</a:t>
            </a:r>
          </a:p>
          <a:p>
            <a:endParaRPr lang="cs-CZ" dirty="0"/>
          </a:p>
          <a:p>
            <a:r>
              <a:rPr lang="cs-CZ" b="1" dirty="0"/>
              <a:t>OFDM</a:t>
            </a:r>
            <a:r>
              <a:rPr lang="cs-CZ" dirty="0"/>
              <a:t> – Modulace využívající frekvenční dělení kanálu</a:t>
            </a:r>
          </a:p>
          <a:p>
            <a:r>
              <a:rPr lang="cs-CZ" dirty="0"/>
              <a:t>		- odolná na vícecestné šíření - sdružuje mnoho </a:t>
            </a:r>
            <a:r>
              <a:rPr lang="cs-CZ" dirty="0" err="1"/>
              <a:t>subnosných</a:t>
            </a:r>
            <a:r>
              <a:rPr lang="cs-CZ" dirty="0"/>
              <a:t> modulovaných QAM</a:t>
            </a:r>
          </a:p>
          <a:p>
            <a:endParaRPr lang="cs-CZ" dirty="0"/>
          </a:p>
          <a:p>
            <a:r>
              <a:rPr lang="cs-CZ" b="1" dirty="0"/>
              <a:t>OFDMA</a:t>
            </a:r>
            <a:r>
              <a:rPr lang="cs-CZ" dirty="0"/>
              <a:t> – Modulace využívající frekvenční dělení kanálu s vícenásobný </a:t>
            </a:r>
            <a:r>
              <a:rPr lang="cs-CZ" dirty="0" err="1"/>
              <a:t>přístume</a:t>
            </a:r>
            <a:endParaRPr lang="cs-CZ" dirty="0"/>
          </a:p>
          <a:p>
            <a:r>
              <a:rPr lang="cs-CZ" dirty="0"/>
              <a:t>		- přiřazení podmnožiny </a:t>
            </a:r>
            <a:r>
              <a:rPr lang="cs-CZ" dirty="0" err="1"/>
              <a:t>subnosných</a:t>
            </a:r>
            <a:r>
              <a:rPr lang="cs-CZ" dirty="0"/>
              <a:t> jednotlivým uživatelům</a:t>
            </a:r>
          </a:p>
          <a:p>
            <a:endParaRPr lang="cs-CZ" dirty="0"/>
          </a:p>
          <a:p>
            <a:r>
              <a:rPr lang="cs-CZ" b="1" dirty="0"/>
              <a:t>XPIC</a:t>
            </a:r>
            <a:r>
              <a:rPr lang="cs-CZ" dirty="0"/>
              <a:t> – Technologie pro potlačení interference křížové polarizace kanálu pracujícího na stejné frekvenci</a:t>
            </a:r>
          </a:p>
          <a:p>
            <a:r>
              <a:rPr lang="cs-CZ" dirty="0"/>
              <a:t>		- založeno na očekávané diskriminaci mezi dvěma ortogonálními polarizacemi</a:t>
            </a:r>
          </a:p>
          <a:p>
            <a:endParaRPr lang="cs-CZ" dirty="0"/>
          </a:p>
          <a:p>
            <a:r>
              <a:rPr lang="cs-CZ" b="1" dirty="0"/>
              <a:t>MIMO</a:t>
            </a:r>
            <a:r>
              <a:rPr lang="cs-CZ" dirty="0"/>
              <a:t> – metoda pro navýšení kapacity pomocí více vysílacích a přijímajících antén pracujících na stejné frekvenci</a:t>
            </a:r>
          </a:p>
          <a:p>
            <a:r>
              <a:rPr lang="cs-CZ" dirty="0"/>
              <a:t>		-  využívá principu vícecestného šíření rádiového signálu a fázového posunu</a:t>
            </a:r>
          </a:p>
          <a:p>
            <a:endParaRPr lang="cs-CZ" dirty="0"/>
          </a:p>
          <a:p>
            <a:r>
              <a:rPr lang="cs-CZ" b="1" dirty="0"/>
              <a:t>MU-MIMO</a:t>
            </a:r>
            <a:r>
              <a:rPr lang="cs-CZ" dirty="0"/>
              <a:t> – </a:t>
            </a:r>
            <a:r>
              <a:rPr lang="cs-CZ" dirty="0" err="1"/>
              <a:t>Multiple</a:t>
            </a:r>
            <a:r>
              <a:rPr lang="cs-CZ" dirty="0"/>
              <a:t> User – MIMO</a:t>
            </a:r>
          </a:p>
          <a:p>
            <a:r>
              <a:rPr lang="cs-CZ" dirty="0"/>
              <a:t>		- umožnuje současně komunikovat s více klienty najednou</a:t>
            </a:r>
          </a:p>
        </p:txBody>
      </p:sp>
    </p:spTree>
    <p:extLst>
      <p:ext uri="{BB962C8B-B14F-4D97-AF65-F5344CB8AC3E}">
        <p14:creationId xmlns:p14="http://schemas.microsoft.com/office/powerpoint/2010/main" val="94040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Zpracování signálu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761833-D30C-CC32-5662-FCD62D40B01E}"/>
              </a:ext>
            </a:extLst>
          </p:cNvPr>
          <p:cNvSpPr txBox="1"/>
          <p:nvPr/>
        </p:nvSpPr>
        <p:spPr>
          <a:xfrm>
            <a:off x="551384" y="1812294"/>
            <a:ext cx="11161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FEC</a:t>
            </a:r>
            <a:r>
              <a:rPr lang="cs-CZ" dirty="0"/>
              <a:t> – Detekce a oprava chyb</a:t>
            </a:r>
          </a:p>
          <a:p>
            <a:endParaRPr lang="cs-CZ" dirty="0"/>
          </a:p>
          <a:p>
            <a:r>
              <a:rPr lang="cs-CZ" dirty="0"/>
              <a:t>Vysílací stanice před vysílání zprávu zakóduje matematickou operací. Výsledek operace pošle společně se zprávou (z pohledu dat se jedná o redundantní informaci). Přijímač po dekódování (reverzní matematická operace) může detekovat chybu a hledá „nejpravděpodobnější“ původní data.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542EC9D-72EA-E6CB-98D5-DA50E932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4420564"/>
            <a:ext cx="6912768" cy="1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Zpracování signálu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761833-D30C-CC32-5662-FCD62D40B01E}"/>
              </a:ext>
            </a:extLst>
          </p:cNvPr>
          <p:cNvSpPr txBox="1"/>
          <p:nvPr/>
        </p:nvSpPr>
        <p:spPr>
          <a:xfrm>
            <a:off x="551384" y="1812294"/>
            <a:ext cx="11161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OFDM</a:t>
            </a:r>
            <a:r>
              <a:rPr lang="cs-CZ" dirty="0"/>
              <a:t> – Modulace využívající frekvenční dělení kanálu</a:t>
            </a:r>
          </a:p>
          <a:p>
            <a:r>
              <a:rPr lang="cs-CZ" dirty="0"/>
              <a:t>		- odolná na vícecestné šíření - sdružuje mnoho </a:t>
            </a:r>
            <a:r>
              <a:rPr lang="cs-CZ" dirty="0" err="1"/>
              <a:t>subnosných</a:t>
            </a:r>
            <a:r>
              <a:rPr lang="cs-CZ" dirty="0"/>
              <a:t> modulovaných QAM</a:t>
            </a:r>
          </a:p>
          <a:p>
            <a:endParaRPr lang="cs-CZ" dirty="0"/>
          </a:p>
          <a:p>
            <a:r>
              <a:rPr lang="cs-CZ" b="1" dirty="0"/>
              <a:t>OFDMA</a:t>
            </a:r>
            <a:r>
              <a:rPr lang="cs-CZ" dirty="0"/>
              <a:t> – Modulace využívající frekvenční dělení kanálu s vícenásobný přístupem</a:t>
            </a:r>
          </a:p>
          <a:p>
            <a:r>
              <a:rPr lang="cs-CZ" dirty="0"/>
              <a:t>		- přiřazení podmnožiny </a:t>
            </a:r>
            <a:r>
              <a:rPr lang="cs-CZ" dirty="0" err="1"/>
              <a:t>subnosných</a:t>
            </a:r>
            <a:r>
              <a:rPr lang="cs-CZ" dirty="0"/>
              <a:t> jednotlivým uživatelům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A0D518-E8A5-48CE-3B41-97E68DD9C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3628470"/>
            <a:ext cx="5040560" cy="28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Zpracování signálu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761833-D30C-CC32-5662-FCD62D40B01E}"/>
              </a:ext>
            </a:extLst>
          </p:cNvPr>
          <p:cNvSpPr txBox="1"/>
          <p:nvPr/>
        </p:nvSpPr>
        <p:spPr>
          <a:xfrm>
            <a:off x="551384" y="1812294"/>
            <a:ext cx="1116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XPIC</a:t>
            </a:r>
            <a:r>
              <a:rPr lang="cs-CZ" dirty="0"/>
              <a:t> – Technologie, která potlačí interferenci křížové polarizace kanálu pracujícího na stejné frekvenci.</a:t>
            </a:r>
          </a:p>
          <a:p>
            <a:r>
              <a:rPr lang="cs-CZ" dirty="0"/>
              <a:t>		- založeno na očekávané diskriminaci mezi dvěma ortogonálními polarizacemi</a:t>
            </a:r>
          </a:p>
        </p:txBody>
      </p:sp>
      <p:pic>
        <p:nvPicPr>
          <p:cNvPr id="2" name="Picture 3" descr="Application-1.jpg">
            <a:extLst>
              <a:ext uri="{FF2B5EF4-FFF2-40B4-BE49-F238E27FC236}">
                <a16:creationId xmlns:a16="http://schemas.microsoft.com/office/drawing/2014/main" id="{C620DECA-FC09-657A-C47F-398588C0C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284984"/>
            <a:ext cx="8496944" cy="286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nímek obrazovky 2018-06-17 v 20.37.44.png">
            <a:extLst>
              <a:ext uri="{FF2B5EF4-FFF2-40B4-BE49-F238E27FC236}">
                <a16:creationId xmlns:a16="http://schemas.microsoft.com/office/drawing/2014/main" id="{591DCE99-4C1A-1AC7-94A7-BCBA851B8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2016224"/>
            <a:ext cx="5053249" cy="4869160"/>
          </a:xfrm>
          <a:prstGeom prst="rect">
            <a:avLst/>
          </a:prstGeom>
        </p:spPr>
      </p:pic>
      <p:pic>
        <p:nvPicPr>
          <p:cNvPr id="6" name="Picture 3" descr="&#10;">
            <a:extLst>
              <a:ext uri="{FF2B5EF4-FFF2-40B4-BE49-F238E27FC236}">
                <a16:creationId xmlns:a16="http://schemas.microsoft.com/office/drawing/2014/main" id="{7C073894-2720-93BE-C572-6F55C681C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82" y="2016223"/>
            <a:ext cx="2395918" cy="48630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996680-11B2-886A-0D09-D5620E9AC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181" y="2010136"/>
            <a:ext cx="3652499" cy="4847863"/>
          </a:xfrm>
          <a:prstGeom prst="rect">
            <a:avLst/>
          </a:prstGeom>
        </p:spPr>
      </p:pic>
      <p:pic>
        <p:nvPicPr>
          <p:cNvPr id="11" name="Obrázek 10" descr="Obsah obrázku text, Písmo, snímek obrazovky, číslo&#10;&#10;Popis byl vytvořen automaticky">
            <a:extLst>
              <a:ext uri="{FF2B5EF4-FFF2-40B4-BE49-F238E27FC236}">
                <a16:creationId xmlns:a16="http://schemas.microsoft.com/office/drawing/2014/main" id="{E1504230-8555-0970-B1B3-468F9C671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376" y="4479926"/>
            <a:ext cx="1758440" cy="18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Zpracování signálu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761833-D30C-CC32-5662-FCD62D40B01E}"/>
              </a:ext>
            </a:extLst>
          </p:cNvPr>
          <p:cNvSpPr txBox="1"/>
          <p:nvPr/>
        </p:nvSpPr>
        <p:spPr>
          <a:xfrm>
            <a:off x="551384" y="1812294"/>
            <a:ext cx="1116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MIMO</a:t>
            </a:r>
            <a:r>
              <a:rPr lang="cs-CZ" dirty="0"/>
              <a:t> – metoda pro navýšení kapacity pomocí více vysílacích a přijímajících antén pracujících na stejné frekvenci</a:t>
            </a:r>
          </a:p>
          <a:p>
            <a:r>
              <a:rPr lang="cs-CZ" dirty="0"/>
              <a:t>		-  využívá principu vícecestného šíření rádiového signálu a fázového posunu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42E04E-53F3-DC25-7CC5-DA0AD04F3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38" y="3896125"/>
            <a:ext cx="4176464" cy="2173684"/>
          </a:xfrm>
          <a:prstGeom prst="rect">
            <a:avLst/>
          </a:prstGeom>
        </p:spPr>
      </p:pic>
      <p:pic>
        <p:nvPicPr>
          <p:cNvPr id="6" name="Picture 3" descr="BLSGwXzCYAATIPw.jpg">
            <a:extLst>
              <a:ext uri="{FF2B5EF4-FFF2-40B4-BE49-F238E27FC236}">
                <a16:creationId xmlns:a16="http://schemas.microsoft.com/office/drawing/2014/main" id="{5A68603F-28A2-76B3-FC24-AC419E73A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125053"/>
            <a:ext cx="5725527" cy="31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4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Zpracování signálu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761833-D30C-CC32-5662-FCD62D40B01E}"/>
              </a:ext>
            </a:extLst>
          </p:cNvPr>
          <p:cNvSpPr txBox="1"/>
          <p:nvPr/>
        </p:nvSpPr>
        <p:spPr>
          <a:xfrm>
            <a:off x="551384" y="1812294"/>
            <a:ext cx="11161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MIMO</a:t>
            </a:r>
            <a:r>
              <a:rPr lang="cs-CZ" dirty="0"/>
              <a:t> – metoda pro navýšení kapacity pomocí více vysílacích a přijímajících antén pracujících na stejné frekvenci</a:t>
            </a:r>
          </a:p>
          <a:p>
            <a:r>
              <a:rPr lang="cs-CZ" dirty="0"/>
              <a:t>		-  využívá principu vícecestného šíření rádiového signálu a fázového posunu</a:t>
            </a:r>
          </a:p>
          <a:p>
            <a:endParaRPr lang="cs-CZ" dirty="0"/>
          </a:p>
          <a:p>
            <a:r>
              <a:rPr lang="cs-CZ" b="1" dirty="0"/>
              <a:t>MU-MIMO</a:t>
            </a:r>
            <a:r>
              <a:rPr lang="cs-CZ" dirty="0"/>
              <a:t> – </a:t>
            </a:r>
            <a:r>
              <a:rPr lang="cs-CZ" dirty="0" err="1"/>
              <a:t>Multiple</a:t>
            </a:r>
            <a:r>
              <a:rPr lang="cs-CZ" dirty="0"/>
              <a:t> User – MIMO</a:t>
            </a:r>
          </a:p>
          <a:p>
            <a:r>
              <a:rPr lang="cs-CZ" dirty="0"/>
              <a:t>		- umožnuje současně komunikovat s více klienty najednou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998555-810D-FF95-C68E-1C0777048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60" y="3429000"/>
            <a:ext cx="4762500" cy="2857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77164D5-AD8F-BBCD-0944-331B45A46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64" y="3123704"/>
            <a:ext cx="4473347" cy="31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B0963F2-DF1C-E915-8191-A70FD99D1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BE60EBB-C220-F2C2-A225-C9EE1CA99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David Němec</a:t>
            </a:r>
          </a:p>
          <a:p>
            <a:r>
              <a:rPr lang="cs-CZ" dirty="0" err="1"/>
              <a:t>nemec@vanco.cz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55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Elektromagnetické vlny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DDDD341D-F320-2578-6882-1082C1EA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25625"/>
            <a:ext cx="504056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Nevyžaduje medium - Šíří se rychlostí světla</a:t>
            </a:r>
          </a:p>
          <a:p>
            <a:r>
              <a:rPr lang="cs-CZ" sz="2000" dirty="0"/>
              <a:t>V látkách se šíří v závislosti na indexu lomu</a:t>
            </a:r>
          </a:p>
          <a:p>
            <a:r>
              <a:rPr lang="cs-CZ" sz="2000" b="1" dirty="0"/>
              <a:t>Zdroje: </a:t>
            </a:r>
            <a:r>
              <a:rPr lang="cs-CZ" sz="2000" dirty="0"/>
              <a:t>vodič, dioda/laser, rentgeny, radary, přírodní zdroje (blesky, kosmické záření)</a:t>
            </a:r>
          </a:p>
          <a:p>
            <a:endParaRPr lang="cs-CZ" sz="2000" b="1" dirty="0"/>
          </a:p>
          <a:p>
            <a:r>
              <a:rPr lang="cs-CZ" sz="2000" b="1" dirty="0"/>
              <a:t>Šíření elektromagnetických vln	</a:t>
            </a:r>
          </a:p>
          <a:p>
            <a:pPr lvl="1"/>
            <a:r>
              <a:rPr lang="pl-PL" sz="2000" b="1" dirty="0" err="1"/>
              <a:t>Dlouhé</a:t>
            </a:r>
            <a:r>
              <a:rPr lang="pl-PL" sz="2000" b="1" dirty="0"/>
              <a:t> </a:t>
            </a:r>
            <a:r>
              <a:rPr lang="pl-PL" sz="2000" b="1" dirty="0" err="1"/>
              <a:t>vlny</a:t>
            </a:r>
            <a:r>
              <a:rPr lang="pl-PL" sz="2000" b="1" dirty="0"/>
              <a:t>: </a:t>
            </a:r>
            <a:r>
              <a:rPr lang="pl-PL" sz="2000" dirty="0" err="1"/>
              <a:t>Pozemní</a:t>
            </a:r>
            <a:r>
              <a:rPr lang="pl-PL" sz="2000" dirty="0"/>
              <a:t> </a:t>
            </a:r>
            <a:r>
              <a:rPr lang="pl-PL" sz="2000" dirty="0" err="1"/>
              <a:t>vlna</a:t>
            </a:r>
            <a:r>
              <a:rPr lang="pl-PL" sz="2000" b="1" dirty="0"/>
              <a:t> </a:t>
            </a:r>
            <a:r>
              <a:rPr lang="pl-PL" sz="2000" dirty="0"/>
              <a:t>(AM </a:t>
            </a:r>
            <a:r>
              <a:rPr lang="pl-PL" sz="2000" dirty="0" err="1"/>
              <a:t>rozhlas</a:t>
            </a:r>
            <a:r>
              <a:rPr lang="pl-PL" sz="2000" dirty="0"/>
              <a:t>)</a:t>
            </a:r>
          </a:p>
          <a:p>
            <a:pPr lvl="1"/>
            <a:r>
              <a:rPr lang="cs-CZ" sz="2000" b="1" dirty="0"/>
              <a:t>Střední vlny/krátké vlny: </a:t>
            </a:r>
            <a:r>
              <a:rPr lang="cs-CZ" sz="2000" dirty="0"/>
              <a:t>Ionosférické šíření, odrazy</a:t>
            </a:r>
            <a:r>
              <a:rPr lang="cs-CZ" sz="2000" b="1" dirty="0"/>
              <a:t> </a:t>
            </a:r>
            <a:r>
              <a:rPr lang="cs-CZ" sz="2000" dirty="0"/>
              <a:t>(AM rozhlas)</a:t>
            </a:r>
          </a:p>
          <a:p>
            <a:pPr lvl="1"/>
            <a:r>
              <a:rPr lang="cs-CZ" sz="2000" b="1" dirty="0"/>
              <a:t>Velmi krátké vlny: </a:t>
            </a:r>
            <a:r>
              <a:rPr lang="cs-CZ" sz="2000" dirty="0"/>
              <a:t>(FM rozhlas) </a:t>
            </a:r>
          </a:p>
          <a:p>
            <a:pPr lvl="1"/>
            <a:r>
              <a:rPr lang="cs-CZ" sz="2000" b="1" dirty="0"/>
              <a:t>UKV/SKV/EKV: </a:t>
            </a:r>
            <a:r>
              <a:rPr lang="cs-CZ" sz="2000" dirty="0"/>
              <a:t>přímá viditelnost (</a:t>
            </a:r>
            <a:r>
              <a:rPr lang="cs-CZ" sz="2000" dirty="0" err="1"/>
              <a:t>microwave</a:t>
            </a:r>
            <a:r>
              <a:rPr lang="cs-CZ" sz="2000" dirty="0"/>
              <a:t> 300 MHz – 300 GHz)</a:t>
            </a:r>
          </a:p>
          <a:p>
            <a:pPr lvl="1"/>
            <a:endParaRPr lang="cs-CZ" sz="2000" dirty="0"/>
          </a:p>
        </p:txBody>
      </p:sp>
      <p:pic>
        <p:nvPicPr>
          <p:cNvPr id="5" name="Obrázek 4" descr="Obsah obrázku text, snímek obrazovky, Písmo, grafický design&#10;&#10;Popis byl vytvořen automaticky">
            <a:extLst>
              <a:ext uri="{FF2B5EF4-FFF2-40B4-BE49-F238E27FC236}">
                <a16:creationId xmlns:a16="http://schemas.microsoft.com/office/drawing/2014/main" id="{3D880320-08A6-BE5D-4FCA-0CBA164B1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072" y="2204864"/>
            <a:ext cx="65786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1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rovnice šíření (FSPL)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DDDD341D-F320-2578-6882-1082C1EA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0128" cy="4351338"/>
          </a:xfrm>
        </p:spPr>
        <p:txBody>
          <a:bodyPr>
            <a:normAutofit/>
          </a:bodyPr>
          <a:lstStyle/>
          <a:p>
            <a:r>
              <a:rPr lang="cs-CZ" sz="2000" dirty="0"/>
              <a:t>Intenzita pole signálu klesá se čtvercem vzdálenosti a frekvence</a:t>
            </a:r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FSPL = 92.4 + 20 log(f) + 20 log(d)</a:t>
            </a:r>
          </a:p>
          <a:p>
            <a:pPr lvl="1"/>
            <a:r>
              <a:rPr lang="cs-CZ" sz="2000" i="1" dirty="0"/>
              <a:t>Platí pro zadávání d v km, f v GHz</a:t>
            </a:r>
          </a:p>
          <a:p>
            <a:pPr lvl="1"/>
            <a:endParaRPr lang="cs-CZ" sz="2000" i="1" dirty="0"/>
          </a:p>
          <a:p>
            <a:pPr marL="0" indent="0">
              <a:buNone/>
            </a:pPr>
            <a:r>
              <a:rPr lang="cs-CZ" sz="2000" dirty="0"/>
              <a:t>=&gt; Čím vyšší frekvence, tím vyšší ztráty</a:t>
            </a:r>
          </a:p>
          <a:p>
            <a:pPr marL="0" indent="0">
              <a:buNone/>
            </a:pPr>
            <a:r>
              <a:rPr lang="cs-CZ" sz="2000" dirty="0"/>
              <a:t>=&gt; Čím vyšší vzdálenost, tím vyšší ztráty</a:t>
            </a:r>
            <a:endParaRPr lang="cs-CZ" sz="2000" b="1" dirty="0"/>
          </a:p>
        </p:txBody>
      </p:sp>
      <p:pic>
        <p:nvPicPr>
          <p:cNvPr id="8" name="Obrázek 7" descr="Obsah obrázku Písmo, bílé, symbol, diagram&#10;&#10;Popis byl vytvořen automaticky">
            <a:extLst>
              <a:ext uri="{FF2B5EF4-FFF2-40B4-BE49-F238E27FC236}">
                <a16:creationId xmlns:a16="http://schemas.microsoft.com/office/drawing/2014/main" id="{D6F10A0E-4A55-337A-BFD6-3C127D56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337733"/>
            <a:ext cx="2817952" cy="887133"/>
          </a:xfrm>
          <a:prstGeom prst="rect">
            <a:avLst/>
          </a:prstGeom>
        </p:spPr>
      </p:pic>
      <p:pic>
        <p:nvPicPr>
          <p:cNvPr id="10" name="Obrázek 9" descr="Obsah obrázku Písmo, diagram, kruh, bílé&#10;&#10;Popis byl vytvořen automaticky">
            <a:extLst>
              <a:ext uri="{FF2B5EF4-FFF2-40B4-BE49-F238E27FC236}">
                <a16:creationId xmlns:a16="http://schemas.microsoft.com/office/drawing/2014/main" id="{44851920-753F-3A37-6714-28C3236AD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2352312"/>
            <a:ext cx="1872208" cy="922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2">
                <a:extLst>
                  <a:ext uri="{FF2B5EF4-FFF2-40B4-BE49-F238E27FC236}">
                    <a16:creationId xmlns:a16="http://schemas.microsoft.com/office/drawing/2014/main" id="{12FC5D8D-C6E2-1938-410C-7D794B399A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9031" y="3803287"/>
                <a:ext cx="5770240" cy="2900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cs-CZ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cs-CZ" sz="20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𝑑𝐵𝑚</m:t>
                        </m:r>
                      </m:e>
                    </m:d>
                    <m:r>
                      <a:rPr lang="cs-CZ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cs-CZ" sz="2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cs-CZ" sz="20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2000" smtClean="0">
                        <a:latin typeface="Cambria Math" panose="02040503050406030204" pitchFamily="18" charset="0"/>
                      </a:rPr>
                      <m:t>FSPL</m:t>
                    </m:r>
                    <m:r>
                      <a:rPr lang="cs-CZ" sz="200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2000" dirty="0"/>
              </a:p>
              <a:p>
                <a:r>
                  <a:rPr lang="cs-CZ" sz="2000" dirty="0"/>
                  <a:t>P</a:t>
                </a:r>
                <a:r>
                  <a:rPr lang="cs-CZ" sz="2000" baseline="-25000" dirty="0"/>
                  <a:t>T</a:t>
                </a:r>
                <a:r>
                  <a:rPr lang="cs-CZ" sz="2000" dirty="0"/>
                  <a:t> – vysílaný výkon stanice</a:t>
                </a:r>
              </a:p>
              <a:p>
                <a:r>
                  <a:rPr lang="cs-CZ" sz="2000" dirty="0"/>
                  <a:t>G </a:t>
                </a:r>
                <a:r>
                  <a:rPr lang="cs-CZ" sz="2000" baseline="-25000" dirty="0"/>
                  <a:t>T, </a:t>
                </a:r>
                <a:r>
                  <a:rPr lang="cs-CZ" sz="2000" baseline="-25000" dirty="0" err="1"/>
                  <a:t>R</a:t>
                </a:r>
                <a:r>
                  <a:rPr lang="cs-CZ" sz="2000" baseline="-25000" dirty="0"/>
                  <a:t> </a:t>
                </a:r>
                <a:r>
                  <a:rPr lang="cs-CZ" sz="2000" dirty="0"/>
                  <a:t>– zisky antén</a:t>
                </a:r>
              </a:p>
              <a:p>
                <a:r>
                  <a:rPr lang="cs-CZ" sz="2000" dirty="0"/>
                  <a:t>FSPL</a:t>
                </a:r>
                <a:r>
                  <a:rPr lang="cs-CZ" sz="2000" baseline="-25000" dirty="0"/>
                  <a:t> </a:t>
                </a:r>
                <a:r>
                  <a:rPr lang="cs-CZ" sz="2000" dirty="0"/>
                  <a:t>– ztráty šířením ve volném prostoru</a:t>
                </a:r>
              </a:p>
              <a:p>
                <a:r>
                  <a:rPr lang="cs-CZ" sz="2000" dirty="0"/>
                  <a:t>A</a:t>
                </a:r>
                <a:r>
                  <a:rPr lang="cs-CZ" sz="2000" baseline="-25000" dirty="0"/>
                  <a:t>1</a:t>
                </a:r>
                <a:r>
                  <a:rPr lang="cs-CZ" sz="2000" dirty="0"/>
                  <a:t> – dodatečné ztráty</a:t>
                </a:r>
              </a:p>
              <a:p>
                <a:endParaRPr lang="cs-CZ" sz="2000" b="1" dirty="0"/>
              </a:p>
            </p:txBody>
          </p:sp>
        </mc:Choice>
        <mc:Fallback xmlns="">
          <p:sp>
            <p:nvSpPr>
              <p:cNvPr id="9" name="Zástupný obsah 2">
                <a:extLst>
                  <a:ext uri="{FF2B5EF4-FFF2-40B4-BE49-F238E27FC236}">
                    <a16:creationId xmlns:a16="http://schemas.microsoft.com/office/drawing/2014/main" id="{12FC5D8D-C6E2-1938-410C-7D794B399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31" y="3803287"/>
                <a:ext cx="5770240" cy="2900363"/>
              </a:xfrm>
              <a:prstGeom prst="rect">
                <a:avLst/>
              </a:prstGeom>
              <a:blipFill>
                <a:blip r:embed="rId5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A91F2BEC-20CC-8526-2A3D-F71D5489A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896" y="1908188"/>
            <a:ext cx="3372776" cy="19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8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Šíření v atmosféře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B82D6F-E58F-E42B-0886-A599115D2D8C}"/>
              </a:ext>
            </a:extLst>
          </p:cNvPr>
          <p:cNvSpPr txBox="1"/>
          <p:nvPr/>
        </p:nvSpPr>
        <p:spPr>
          <a:xfrm>
            <a:off x="407368" y="1774557"/>
            <a:ext cx="11305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Vedle útlumu způsobeným šířením volným prostorem FSL je potřeba uvažovat útlumu způsobeným deštěm a útlum absorpcí plyny (kyslíku a vodními párami).</a:t>
            </a:r>
          </a:p>
        </p:txBody>
      </p:sp>
      <p:pic>
        <p:nvPicPr>
          <p:cNvPr id="8" name="Obrázek 7" descr="Obsah obrázku text, diagram, snímek obrazovky, řada/pruh&#10;&#10;Popis byl vytvořen automaticky">
            <a:extLst>
              <a:ext uri="{FF2B5EF4-FFF2-40B4-BE49-F238E27FC236}">
                <a16:creationId xmlns:a16="http://schemas.microsoft.com/office/drawing/2014/main" id="{1D0AF524-A11D-59D0-6D44-483E5A7D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2560015"/>
            <a:ext cx="6264696" cy="425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9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Fresnelova zóna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B82D6F-E58F-E42B-0886-A599115D2D8C}"/>
              </a:ext>
            </a:extLst>
          </p:cNvPr>
          <p:cNvSpPr txBox="1"/>
          <p:nvPr/>
        </p:nvSpPr>
        <p:spPr>
          <a:xfrm>
            <a:off x="407368" y="1711017"/>
            <a:ext cx="66967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– Rádiový signál se nešíří pouze podél přímky mezi oběma body, ale 		také v jejím okolí v tzv. 1. Fresnelově zóně.</a:t>
            </a:r>
          </a:p>
          <a:p>
            <a:r>
              <a:rPr lang="cs-CZ" dirty="0"/>
              <a:t> – Oblast, kde je koncentrováno 90% přenášené energie</a:t>
            </a:r>
          </a:p>
          <a:p>
            <a:r>
              <a:rPr lang="cs-CZ" dirty="0"/>
              <a:t> – </a:t>
            </a:r>
            <a:r>
              <a:rPr lang="cs-CZ" dirty="0">
                <a:latin typeface="Calibri" panose="020F0502020204030204" pitchFamily="34" charset="0"/>
              </a:rPr>
              <a:t>T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var rotačního elipsoidu</a:t>
            </a:r>
          </a:p>
          <a:p>
            <a:r>
              <a:rPr lang="cs-CZ" dirty="0"/>
              <a:t> – Nemá vliv velikost použitých antén</a:t>
            </a:r>
          </a:p>
          <a:p>
            <a:r>
              <a:rPr lang="cs-CZ" dirty="0"/>
              <a:t> – 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Za nejdůležitější se považuje vnitřních </a:t>
            </a:r>
            <a:r>
              <a:rPr lang="cs-CZ" dirty="0"/>
              <a:t>60% 1.FS, </a:t>
            </a:r>
          </a:p>
          <a:p>
            <a:r>
              <a:rPr lang="cs-CZ" dirty="0"/>
              <a:t>	Prakticky pro profesionální aplikace se uvažuje celá volná 1.FS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Každé narušení způsobí zhoršení parametrů </a:t>
            </a:r>
          </a:p>
          <a:p>
            <a:r>
              <a:rPr lang="cs-CZ" dirty="0"/>
              <a:t> – </a:t>
            </a:r>
            <a:r>
              <a:rPr lang="cs-CZ" b="1" dirty="0"/>
              <a:t>Absorpce/Penetrace signálu: </a:t>
            </a:r>
            <a:r>
              <a:rPr lang="cs-CZ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vegetace nebo budovy (útlum)</a:t>
            </a:r>
            <a:endParaRPr lang="cs-CZ" b="1" dirty="0"/>
          </a:p>
          <a:p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Odraz/Rozptyl signálu:</a:t>
            </a:r>
            <a:r>
              <a:rPr lang="cs-CZ" dirty="0"/>
              <a:t> kovové materiály (deformace)</a:t>
            </a:r>
            <a:endParaRPr lang="cs-CZ" b="1" dirty="0"/>
          </a:p>
          <a:p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29A116-4AC3-E871-5E2F-D3DA8A33D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60" y="1916831"/>
            <a:ext cx="4389256" cy="20933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51E0066-0AA2-7194-796D-6E36BD362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367" y="4509120"/>
            <a:ext cx="4389257" cy="14878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B2A145-8C08-5B80-9A38-0340A20D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005064"/>
            <a:ext cx="1683811" cy="8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Vícecestné šíření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B82D6F-E58F-E42B-0886-A599115D2D8C}"/>
              </a:ext>
            </a:extLst>
          </p:cNvPr>
          <p:cNvSpPr txBox="1"/>
          <p:nvPr/>
        </p:nvSpPr>
        <p:spPr>
          <a:xfrm>
            <a:off x="407368" y="1772816"/>
            <a:ext cx="65571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– Problém zejména pro nízká pásma, ale není pravidlem </a:t>
            </a:r>
          </a:p>
          <a:p>
            <a:r>
              <a:rPr lang="cs-CZ" dirty="0"/>
              <a:t> – Odraz od překážek, země, ionosféry </a:t>
            </a:r>
          </a:p>
          <a:p>
            <a:r>
              <a:rPr lang="cs-CZ" dirty="0"/>
              <a:t> – Vytváří přeslechy, rušení, odečtení nebo přičtení (!) signálu</a:t>
            </a:r>
          </a:p>
          <a:p>
            <a:endParaRPr lang="cs-CZ" dirty="0"/>
          </a:p>
          <a:p>
            <a:r>
              <a:rPr lang="cs-CZ" dirty="0"/>
              <a:t>Signál dorazí k přijímači jak po hlavní trase, tak po vedlejších trasách. Pokud jsou tyto signály ve fázi, mohou se navzájem posilovat, což vede k lepšímu příjmu signálu. Naopak, pokud jsou signály ve fázi proti sobě, mohou se navzájem oslabit nebo vyrušit, což vede ke zkreslení nebo ztrátě signálu.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B42125F-A15C-4C9B-3581-FE36D4C1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01" y="3884856"/>
            <a:ext cx="5472000" cy="2973144"/>
          </a:xfrm>
          <a:prstGeom prst="rect">
            <a:avLst/>
          </a:prstGeom>
        </p:spPr>
      </p:pic>
      <p:pic>
        <p:nvPicPr>
          <p:cNvPr id="3" name="Obrázek 2" descr="Obsah obrázku diagram, skica, řada/pruh, design&#10;&#10;Popis byl vytvořen automaticky">
            <a:extLst>
              <a:ext uri="{FF2B5EF4-FFF2-40B4-BE49-F238E27FC236}">
                <a16:creationId xmlns:a16="http://schemas.microsoft.com/office/drawing/2014/main" id="{025F927C-0E92-032E-0CAD-9997BCDED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71" y="1479134"/>
            <a:ext cx="3528392" cy="23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/>
          </a:bodyPr>
          <a:lstStyle/>
          <a:p>
            <a:r>
              <a:rPr lang="cs-CZ" dirty="0"/>
              <a:t>Šum a rušení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E8A085-A798-B9B8-E086-C79F3E4FB415}"/>
              </a:ext>
            </a:extLst>
          </p:cNvPr>
          <p:cNvSpPr txBox="1"/>
          <p:nvPr/>
        </p:nvSpPr>
        <p:spPr>
          <a:xfrm>
            <a:off x="695400" y="1956371"/>
            <a:ext cx="112332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Šum a rušení</a:t>
            </a:r>
          </a:p>
          <a:p>
            <a:endParaRPr lang="cs-CZ" sz="2000" dirty="0"/>
          </a:p>
          <a:p>
            <a:r>
              <a:rPr lang="cs-CZ" sz="2000" dirty="0"/>
              <a:t>• Tepelný šum </a:t>
            </a:r>
          </a:p>
          <a:p>
            <a:r>
              <a:rPr lang="cs-CZ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Tento šum je základním typem šumu, který je přítomen ve všech elektronických zařízeních a obvodech. </a:t>
            </a:r>
            <a:r>
              <a:rPr lang="cs-CZ" sz="20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J</a:t>
            </a:r>
            <a:r>
              <a:rPr lang="cs-CZ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 přímo závislý na šířce pásma: </a:t>
            </a:r>
            <a:r>
              <a:rPr lang="cs-CZ" sz="2000" dirty="0"/>
              <a:t>P=</a:t>
            </a:r>
            <a:r>
              <a:rPr lang="cs-CZ" sz="2000" dirty="0" err="1"/>
              <a:t>kTB</a:t>
            </a:r>
            <a:r>
              <a:rPr lang="cs-CZ" sz="2000" dirty="0"/>
              <a:t> P=-173dBm/Hz +10log(B)</a:t>
            </a:r>
          </a:p>
          <a:p>
            <a:endParaRPr lang="cs-CZ" sz="20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r>
              <a:rPr lang="cs-CZ" sz="2000" dirty="0"/>
              <a:t>		Příklad BW 28MHz </a:t>
            </a:r>
            <a:r>
              <a:rPr lang="cs-CZ" sz="2000" dirty="0" err="1"/>
              <a:t>Pš</a:t>
            </a:r>
            <a:r>
              <a:rPr lang="cs-CZ" sz="2000" dirty="0"/>
              <a:t>=-98.5dBm</a:t>
            </a:r>
          </a:p>
          <a:p>
            <a:r>
              <a:rPr lang="cs-CZ" sz="2000" dirty="0"/>
              <a:t>	 	Příklad BW 112MHz </a:t>
            </a:r>
            <a:r>
              <a:rPr lang="cs-CZ" sz="2000" dirty="0" err="1"/>
              <a:t>Pš</a:t>
            </a:r>
            <a:r>
              <a:rPr lang="cs-CZ" sz="2000" dirty="0"/>
              <a:t>=-92.5dBm </a:t>
            </a:r>
          </a:p>
          <a:p>
            <a:endParaRPr lang="cs-CZ" sz="2000" dirty="0"/>
          </a:p>
          <a:p>
            <a:r>
              <a:rPr lang="cs-CZ" sz="2000" dirty="0"/>
              <a:t>• Vnitřní interference (interference zrcadlového kmitočtu přijímače a vysílače)</a:t>
            </a:r>
          </a:p>
          <a:p>
            <a:r>
              <a:rPr lang="cs-CZ" sz="2000" dirty="0"/>
              <a:t>• Interference z okolních spojů (vzájemné rušení spojů)</a:t>
            </a:r>
          </a:p>
          <a:p>
            <a:r>
              <a:rPr lang="cs-CZ" sz="2000" dirty="0"/>
              <a:t>• Interference od ostatních zdrojů (přeslechy od jiných služeb, disperze v atmosféře)</a:t>
            </a:r>
          </a:p>
          <a:p>
            <a:r>
              <a:rPr lang="cs-CZ" sz="2000" dirty="0"/>
              <a:t>• Vlastní rušení a přeslechy (vícecestné šíření signálu a odrazy)</a:t>
            </a:r>
          </a:p>
        </p:txBody>
      </p:sp>
    </p:spTree>
    <p:extLst>
      <p:ext uri="{BB962C8B-B14F-4D97-AF65-F5344CB8AC3E}">
        <p14:creationId xmlns:p14="http://schemas.microsoft.com/office/powerpoint/2010/main" val="222298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B74ED2C-C6D3-8964-E497-B88FE03D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Mikrovlnné Komunikace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E8A085-A798-B9B8-E086-C79F3E4FB415}"/>
              </a:ext>
            </a:extLst>
          </p:cNvPr>
          <p:cNvSpPr txBox="1"/>
          <p:nvPr/>
        </p:nvSpPr>
        <p:spPr>
          <a:xfrm>
            <a:off x="695400" y="1956371"/>
            <a:ext cx="11233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Frekvence / Šířka pásma / Modulace </a:t>
            </a:r>
          </a:p>
          <a:p>
            <a:endParaRPr lang="cs-CZ" sz="2000" dirty="0"/>
          </a:p>
          <a:p>
            <a:r>
              <a:rPr lang="cs-CZ" sz="2000" dirty="0"/>
              <a:t>Mikrovlny – 300 MHz – 300 GHz</a:t>
            </a:r>
          </a:p>
          <a:p>
            <a:r>
              <a:rPr lang="cs-CZ" sz="2000" dirty="0"/>
              <a:t>Šířka pásma 	– Definováno legislativou	</a:t>
            </a:r>
          </a:p>
          <a:p>
            <a:r>
              <a:rPr lang="cs-CZ" sz="2000" dirty="0"/>
              <a:t>			– 14, 28, 56, 112, 224 MHz</a:t>
            </a:r>
          </a:p>
          <a:p>
            <a:r>
              <a:rPr lang="cs-CZ" sz="2000" dirty="0"/>
              <a:t>			– 20, 40, 80, 160 MHz</a:t>
            </a:r>
          </a:p>
          <a:p>
            <a:r>
              <a:rPr lang="cs-CZ" sz="2000" dirty="0"/>
              <a:t>			– 125, 250, 500, 750, 1000, 2000 MHz</a:t>
            </a:r>
          </a:p>
          <a:p>
            <a:r>
              <a:rPr lang="cs-CZ" sz="2000" dirty="0"/>
              <a:t> 			– ACAP, ACCP, CCDP  </a:t>
            </a:r>
          </a:p>
          <a:p>
            <a:r>
              <a:rPr lang="cs-CZ" sz="2000" dirty="0"/>
              <a:t>Modulace – digitální QAM</a:t>
            </a:r>
          </a:p>
          <a:p>
            <a:endParaRPr lang="cs-CZ" sz="2000" dirty="0"/>
          </a:p>
          <a:p>
            <a:pPr marL="342900" indent="-342900">
              <a:buFont typeface="Wingdings" pitchFamily="2" charset="2"/>
              <a:buChar char="è"/>
            </a:pPr>
            <a:r>
              <a:rPr lang="cs-CZ" sz="2000" dirty="0">
                <a:sym typeface="Wingdings" pitchFamily="2" charset="2"/>
              </a:rPr>
              <a:t>Definice kapacity</a:t>
            </a:r>
          </a:p>
          <a:p>
            <a:pPr marL="342900" indent="-342900">
              <a:buFont typeface="Wingdings" pitchFamily="2" charset="2"/>
              <a:buChar char="è"/>
            </a:pPr>
            <a:endParaRPr lang="cs-CZ" sz="2000" dirty="0">
              <a:sym typeface="Wingdings" pitchFamily="2" charset="2"/>
            </a:endParaRPr>
          </a:p>
          <a:p>
            <a:r>
              <a:rPr lang="cs-CZ" sz="2000" b="1" dirty="0"/>
              <a:t>Shannon–</a:t>
            </a:r>
            <a:r>
              <a:rPr lang="cs-CZ" sz="2000" b="1" dirty="0" err="1"/>
              <a:t>Hartley</a:t>
            </a:r>
            <a:r>
              <a:rPr lang="cs-CZ" sz="2000" b="1" dirty="0"/>
              <a:t> </a:t>
            </a:r>
            <a:r>
              <a:rPr lang="cs-CZ" sz="2000" b="1" dirty="0" err="1"/>
              <a:t>theorem</a:t>
            </a:r>
            <a:endParaRPr lang="cs-CZ" sz="2000" b="1" dirty="0"/>
          </a:p>
          <a:p>
            <a:endParaRPr lang="cs-CZ" sz="2000" dirty="0"/>
          </a:p>
          <a:p>
            <a:r>
              <a:rPr lang="cs-CZ" sz="2000" dirty="0"/>
              <a:t>Maximální rychlost, kterou lze přenášet informace komunikačním kanálem o specifikované šířce pásma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15239A-6737-35E4-ADEC-DB2A17DA8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948771"/>
            <a:ext cx="4754729" cy="136815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04FD261-B179-D0D3-8099-8FE7F050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3594092"/>
            <a:ext cx="4608512" cy="24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6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VanCo.cz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37115</TotalTime>
  <Words>1194</Words>
  <Application>Microsoft Macintosh PowerPoint</Application>
  <PresentationFormat>Širokoúhlá obrazovka</PresentationFormat>
  <Paragraphs>203</Paragraphs>
  <Slides>22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Cambria Math</vt:lpstr>
      <vt:lpstr>Helvetica</vt:lpstr>
      <vt:lpstr>Helvetica Neue</vt:lpstr>
      <vt:lpstr>Söhne</vt:lpstr>
      <vt:lpstr>ui-sans-serif</vt:lpstr>
      <vt:lpstr>Wingdings</vt:lpstr>
      <vt:lpstr>Motiv VanCo.cz</vt:lpstr>
      <vt:lpstr>Principy MW komunikace, aneb vše co musí znát každý kvalifikovaný technik </vt:lpstr>
      <vt:lpstr>Prezentace aplikace PowerPoint</vt:lpstr>
      <vt:lpstr>Elektromagnetické vlny</vt:lpstr>
      <vt:lpstr>Základní rovnice šíření (FSPL)</vt:lpstr>
      <vt:lpstr>Šíření v atmosféře</vt:lpstr>
      <vt:lpstr>Fresnelova zóna</vt:lpstr>
      <vt:lpstr>Vícecestné šíření</vt:lpstr>
      <vt:lpstr>Šum a rušení</vt:lpstr>
      <vt:lpstr>Základní Principy Mikrovlnné Komunikace</vt:lpstr>
      <vt:lpstr>Základní Principy Mikrovlnné Komunikace</vt:lpstr>
      <vt:lpstr>Základní Principy Mikrovlnné Komunikace</vt:lpstr>
      <vt:lpstr>Modulace</vt:lpstr>
      <vt:lpstr>Modulace</vt:lpstr>
      <vt:lpstr>Modulace</vt:lpstr>
      <vt:lpstr>Zpracování signálu</vt:lpstr>
      <vt:lpstr>Zpracování signálu</vt:lpstr>
      <vt:lpstr>Zpracování signálu</vt:lpstr>
      <vt:lpstr>Zpracování signálu</vt:lpstr>
      <vt:lpstr>Zpracování signálu</vt:lpstr>
      <vt:lpstr>Zpracování signálu</vt:lpstr>
      <vt:lpstr>Zpracování signálu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D N</cp:lastModifiedBy>
  <cp:revision>136</cp:revision>
  <cp:lastPrinted>2023-06-06T14:16:53Z</cp:lastPrinted>
  <dcterms:created xsi:type="dcterms:W3CDTF">2019-06-06T14:50:36Z</dcterms:created>
  <dcterms:modified xsi:type="dcterms:W3CDTF">2024-06-06T05:19:32Z</dcterms:modified>
</cp:coreProperties>
</file>